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Nunito"/>
      <p:regular r:id="rId39"/>
      <p:bold r:id="rId40"/>
      <p:italic r:id="rId41"/>
      <p:boldItalic r:id="rId42"/>
    </p:embeddedFont>
    <p:embeddedFont>
      <p:font typeface="Century Schoolbook"/>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h2x8oVfO5LzmLRj1G1+Rb3Lk5i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3F730D-583F-4543-9E18-46F3700765D8}">
  <a:tblStyle styleId="{073F730D-583F-4543-9E18-46F3700765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CenturySchoolbook-bold.fntdata"/><Relationship Id="rId43" Type="http://schemas.openxmlformats.org/officeDocument/2006/relationships/font" Target="fonts/CenturySchoolbook-regular.fntdata"/><Relationship Id="rId46" Type="http://schemas.openxmlformats.org/officeDocument/2006/relationships/font" Target="fonts/CenturySchoolbook-boldItalic.fntdata"/><Relationship Id="rId45" Type="http://schemas.openxmlformats.org/officeDocument/2006/relationships/font" Target="fonts/CenturySchoolbook-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Nuni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1pPr>
            <a:lvl2pPr indent="-228600" lvl="1" marL="9144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2pPr>
            <a:lvl3pPr indent="-228600" lvl="2" marL="13716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3pPr>
            <a:lvl4pPr indent="-228600" lvl="3" marL="18288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4pPr>
            <a:lvl5pPr indent="-228600" lvl="4" marL="22860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5pPr>
            <a:lvl6pPr indent="-228600" lvl="5" marL="27432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6pPr>
            <a:lvl7pPr indent="-228600" lvl="6" marL="32004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7pPr>
            <a:lvl8pPr indent="-228600" lvl="7" marL="36576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8pPr>
            <a:lvl9pPr indent="-228600" lvl="8" marL="411480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Schoolbook"/>
                <a:ea typeface="Century Schoolbook"/>
                <a:cs typeface="Century Schoolbook"/>
                <a:sym typeface="Century Schoolbook"/>
              </a:rPr>
              <a:t>‹#›</a:t>
            </a:fld>
            <a:endParaRPr b="0" i="0" sz="1200" u="none" cap="none" strike="noStrike">
              <a:solidFill>
                <a:schemeClr val="dk1"/>
              </a:solidFill>
              <a:latin typeface="Century Schoolbook"/>
              <a:ea typeface="Century Schoolbook"/>
              <a:cs typeface="Century Schoolbook"/>
              <a:sym typeface="Century Schoolbook"/>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67bd534a9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67bd534a9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f67bd534a9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67bd534a9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67bd534a9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f67bd534a9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67250b2d7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Amelia</a:t>
            </a:r>
            <a:endParaRPr/>
          </a:p>
        </p:txBody>
      </p:sp>
      <p:sp>
        <p:nvSpPr>
          <p:cNvPr id="176" name="Google Shape;176;g2f67250b2d7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6c4f7cb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6c4f7cb2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f6c4f7cb2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67250b2d7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Brandi</a:t>
            </a:r>
            <a:endParaRPr/>
          </a:p>
        </p:txBody>
      </p:sp>
      <p:sp>
        <p:nvSpPr>
          <p:cNvPr id="213" name="Google Shape;213;g2f67250b2d7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67250b2d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67250b2d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2f67250b2d7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f67250b2d7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f67250b2d7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f67250b2d7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171bf1b26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171bf1b26_0_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28171bf1b26_0_2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67250b2d7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67250b2d7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f67250b2d7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67250b2d7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67250b2d7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f67250b2d7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f5f73242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Kurt</a:t>
            </a:r>
            <a:endParaRPr/>
          </a:p>
        </p:txBody>
      </p:sp>
      <p:sp>
        <p:nvSpPr>
          <p:cNvPr id="251" name="Google Shape;251;g2f5f73242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5f732426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5f7324262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2"/>
              </a:buClr>
              <a:buSzPts val="1100"/>
              <a:buFont typeface="Arial"/>
              <a:buNone/>
            </a:pPr>
            <a:r>
              <a:rPr lang="en-US" sz="1100">
                <a:solidFill>
                  <a:schemeClr val="dk2"/>
                </a:solidFill>
                <a:latin typeface="Arial"/>
                <a:ea typeface="Arial"/>
                <a:cs typeface="Arial"/>
                <a:sym typeface="Arial"/>
              </a:rPr>
              <a:t>VADER (Valence Aware Dictionary for Sentiment Reasoning) and a BERT-based sentiment classification model differ significantly in terms of their </a:t>
            </a:r>
            <a:r>
              <a:rPr b="1" lang="en-US" sz="1100">
                <a:solidFill>
                  <a:schemeClr val="dk2"/>
                </a:solidFill>
                <a:latin typeface="Arial"/>
                <a:ea typeface="Arial"/>
                <a:cs typeface="Arial"/>
                <a:sym typeface="Arial"/>
              </a:rPr>
              <a:t>methodology</a:t>
            </a:r>
            <a:r>
              <a:rPr lang="en-US" sz="1100">
                <a:solidFill>
                  <a:schemeClr val="dk2"/>
                </a:solidFill>
                <a:latin typeface="Arial"/>
                <a:ea typeface="Arial"/>
                <a:cs typeface="Arial"/>
                <a:sym typeface="Arial"/>
              </a:rPr>
              <a:t>, </a:t>
            </a:r>
            <a:r>
              <a:rPr b="1" lang="en-US" sz="1100">
                <a:solidFill>
                  <a:schemeClr val="dk2"/>
                </a:solidFill>
                <a:latin typeface="Arial"/>
                <a:ea typeface="Arial"/>
                <a:cs typeface="Arial"/>
                <a:sym typeface="Arial"/>
              </a:rPr>
              <a:t>complexity</a:t>
            </a:r>
            <a:r>
              <a:rPr lang="en-US" sz="1100">
                <a:solidFill>
                  <a:schemeClr val="dk2"/>
                </a:solidFill>
                <a:latin typeface="Arial"/>
                <a:ea typeface="Arial"/>
                <a:cs typeface="Arial"/>
                <a:sym typeface="Arial"/>
              </a:rPr>
              <a:t>, and </a:t>
            </a:r>
            <a:r>
              <a:rPr b="1" lang="en-US" sz="1100">
                <a:solidFill>
                  <a:schemeClr val="dk2"/>
                </a:solidFill>
                <a:latin typeface="Arial"/>
                <a:ea typeface="Arial"/>
                <a:cs typeface="Arial"/>
                <a:sym typeface="Arial"/>
              </a:rPr>
              <a:t>use cases</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1. Methodology:</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Rule-Based</a:t>
            </a:r>
            <a:r>
              <a:rPr lang="en-US" sz="1100">
                <a:solidFill>
                  <a:schemeClr val="dk2"/>
                </a:solidFill>
                <a:latin typeface="Arial"/>
                <a:ea typeface="Arial"/>
                <a:cs typeface="Arial"/>
                <a:sym typeface="Arial"/>
              </a:rPr>
              <a:t>: VADER is a lexicon and rule-based model specifically designed for sentiment analysis. It uses a predefined list of words (lexicon) with associated sentiment scores and applies simple rules to adjust the sentiment scores based on grammar, punctuation, and context.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Predefined Lexicon</a:t>
            </a:r>
            <a:r>
              <a:rPr lang="en-US" sz="1100">
                <a:solidFill>
                  <a:schemeClr val="dk2"/>
                </a:solidFill>
                <a:latin typeface="Arial"/>
                <a:ea typeface="Arial"/>
                <a:cs typeface="Arial"/>
                <a:sym typeface="Arial"/>
              </a:rPr>
              <a:t>: VADER assigns sentiment scores based on predefined words and their intensities. For example, words like "great" or "excellent" have positive scores, while "bad" or "terrible" have negative scores.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Lightweight</a:t>
            </a:r>
            <a:r>
              <a:rPr lang="en-US" sz="1100">
                <a:solidFill>
                  <a:schemeClr val="dk2"/>
                </a:solidFill>
                <a:latin typeface="Arial"/>
                <a:ea typeface="Arial"/>
                <a:cs typeface="Arial"/>
                <a:sym typeface="Arial"/>
              </a:rPr>
              <a:t>: VADER is computationally light and does not require training or large datasets. It is particularly effective for social media, reviews, or short-form text.</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BERT-Based Sentiment Model</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Deep Learning-Based</a:t>
            </a:r>
            <a:r>
              <a:rPr lang="en-US" sz="1100">
                <a:solidFill>
                  <a:schemeClr val="dk2"/>
                </a:solidFill>
                <a:latin typeface="Arial"/>
                <a:ea typeface="Arial"/>
                <a:cs typeface="Arial"/>
                <a:sym typeface="Arial"/>
              </a:rPr>
              <a:t>: A BERT-based sentiment model is built on a transformer architecture that uses deep learning to understand the context of words in a sentence. It doesn't rely on predefined lexicons but learns sentiment patterns directly from labeled datasets during training.</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Contextual Understanding</a:t>
            </a:r>
            <a:r>
              <a:rPr lang="en-US" sz="1100">
                <a:solidFill>
                  <a:schemeClr val="dk2"/>
                </a:solidFill>
                <a:latin typeface="Arial"/>
                <a:ea typeface="Arial"/>
                <a:cs typeface="Arial"/>
                <a:sym typeface="Arial"/>
              </a:rPr>
              <a:t>: BERT excels in understanding the context of words in a sentence, including more complex linguistic nuances like sarcasm, idiomatic expressions, and sentence structure.</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Heavyweight</a:t>
            </a:r>
            <a:r>
              <a:rPr lang="en-US" sz="1100">
                <a:solidFill>
                  <a:schemeClr val="dk2"/>
                </a:solidFill>
                <a:latin typeface="Arial"/>
                <a:ea typeface="Arial"/>
                <a:cs typeface="Arial"/>
                <a:sym typeface="Arial"/>
              </a:rPr>
              <a:t>: BERT models require more computational resources due to their complexity and need to be fine-tuned on specific tasks, such as sentiment classification.</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2. Sentiment Categories:</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 Categories</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Positive, Negative, Neutral</a:t>
            </a:r>
            <a:r>
              <a:rPr lang="en-US" sz="1100">
                <a:solidFill>
                  <a:schemeClr val="dk2"/>
                </a:solidFill>
                <a:latin typeface="Arial"/>
                <a:ea typeface="Arial"/>
                <a:cs typeface="Arial"/>
                <a:sym typeface="Arial"/>
              </a:rPr>
              <a:t>: VADER assigns a sentiment intensity score to a sentence and classifies it into three categories: positive, neutral, or negative.</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Compound Score</a:t>
            </a:r>
            <a:r>
              <a:rPr lang="en-US" sz="1100">
                <a:solidFill>
                  <a:schemeClr val="dk2"/>
                </a:solidFill>
                <a:latin typeface="Arial"/>
                <a:ea typeface="Arial"/>
                <a:cs typeface="Arial"/>
                <a:sym typeface="Arial"/>
              </a:rPr>
              <a:t>: It also provides a compound score ranging from -1 to 1, representing the overall sentiment of the text, where values closer to -1 indicate negative sentiment and values closer to 1 indicate positive sentiment.</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 Categories</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Flexible Categories</a:t>
            </a:r>
            <a:r>
              <a:rPr lang="en-US" sz="1100">
                <a:solidFill>
                  <a:schemeClr val="dk2"/>
                </a:solidFill>
                <a:latin typeface="Arial"/>
                <a:ea typeface="Arial"/>
                <a:cs typeface="Arial"/>
                <a:sym typeface="Arial"/>
              </a:rPr>
              <a:t>: In a BERT-based model, the number and type of categories are defined by the user during model setup. For example, you could define three classes: positive, negative, and neutral, or you could have more specific categories based on your dataset (e.g., very positive, slightly positive, etc.).</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Customizable Labels</a:t>
            </a:r>
            <a:r>
              <a:rPr lang="en-US" sz="1100">
                <a:solidFill>
                  <a:schemeClr val="dk2"/>
                </a:solidFill>
                <a:latin typeface="Arial"/>
                <a:ea typeface="Arial"/>
                <a:cs typeface="Arial"/>
                <a:sym typeface="Arial"/>
              </a:rPr>
              <a:t>: You can customize the categories based on the specific sentiment task you are working on by fine-tuning the model on labeled data.</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3. Complexity and Accuracy:</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Simple</a:t>
            </a:r>
            <a:r>
              <a:rPr lang="en-US" sz="1100">
                <a:solidFill>
                  <a:schemeClr val="dk2"/>
                </a:solidFill>
                <a:latin typeface="Arial"/>
                <a:ea typeface="Arial"/>
                <a:cs typeface="Arial"/>
                <a:sym typeface="Arial"/>
              </a:rPr>
              <a:t>: VADER works well on simple, short texts where sentiment is straightforward (e.g., tweets, comments, reviews).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Limited Context Understanding</a:t>
            </a:r>
            <a:r>
              <a:rPr lang="en-US" sz="1100">
                <a:solidFill>
                  <a:schemeClr val="dk2"/>
                </a:solidFill>
                <a:latin typeface="Arial"/>
                <a:ea typeface="Arial"/>
                <a:cs typeface="Arial"/>
                <a:sym typeface="Arial"/>
              </a:rPr>
              <a:t>: VADER struggles with complex sentence structures, sarcasm, or idiomatic expressions, as it relies on predefined words and rules.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No Training Required</a:t>
            </a:r>
            <a:r>
              <a:rPr lang="en-US" sz="1100">
                <a:solidFill>
                  <a:schemeClr val="dk2"/>
                </a:solidFill>
                <a:latin typeface="Arial"/>
                <a:ea typeface="Arial"/>
                <a:cs typeface="Arial"/>
                <a:sym typeface="Arial"/>
              </a:rPr>
              <a:t>: VADER can be used out-of-the-box and doesn't require any model training or large datasets.</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BERT-Based Model</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Advanced</a:t>
            </a:r>
            <a:r>
              <a:rPr lang="en-US" sz="1100">
                <a:solidFill>
                  <a:schemeClr val="dk2"/>
                </a:solidFill>
                <a:latin typeface="Arial"/>
                <a:ea typeface="Arial"/>
                <a:cs typeface="Arial"/>
                <a:sym typeface="Arial"/>
              </a:rPr>
              <a:t>: BERT is designed for more complex sentiment analysis, capable of understanding context, word relationships, and nuances within a sentence.</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Contextual Understanding</a:t>
            </a:r>
            <a:r>
              <a:rPr lang="en-US" sz="1100">
                <a:solidFill>
                  <a:schemeClr val="dk2"/>
                </a:solidFill>
                <a:latin typeface="Arial"/>
                <a:ea typeface="Arial"/>
                <a:cs typeface="Arial"/>
                <a:sym typeface="Arial"/>
              </a:rPr>
              <a:t>: BERT handles longer and more complex texts better, making it more suitable for tasks like analyzing news articles, long reviews, or documents with intricate language.</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Training Required</a:t>
            </a:r>
            <a:r>
              <a:rPr lang="en-US" sz="1100">
                <a:solidFill>
                  <a:schemeClr val="dk2"/>
                </a:solidFill>
                <a:latin typeface="Arial"/>
                <a:ea typeface="Arial"/>
                <a:cs typeface="Arial"/>
                <a:sym typeface="Arial"/>
              </a:rPr>
              <a:t>: BERT needs to be fine-tuned on a specific dataset, which can be resource-intensive but yields more accurate results in complex tasks.</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4. Use Cases:</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Best for short, social media-like texts such as tweets, comments, and customer reviews.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Suitable for real-time applications where quick sentiment analysis is required with minimal computational resources.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Can be applied in scenarios where high precision and nuance are less critical.</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BERT-Based Sentiment Model</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Best for complex documents, such as news articles, legal documents, or product reviews, where context and subtlety in language are important.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Suitable for tasks requiring high accuracy in sentiment classification, especially in cases where the text is longer and more intricate.</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Ideal for domains requiring fine-tuned sentiment detection (e.g., finance, healthcare, etc.).</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Example Comparison:</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a:t>
            </a:r>
            <a:r>
              <a:rPr lang="en-US" sz="1100">
                <a:solidFill>
                  <a:schemeClr val="dk2"/>
                </a:solidFill>
                <a:latin typeface="Arial"/>
                <a:ea typeface="Arial"/>
                <a:cs typeface="Arial"/>
                <a:sym typeface="Arial"/>
              </a:rPr>
              <a:t> Example**: "The movie was not bad."</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VADER might classify this as negative or neutral because of the presence of the word "bad", even though the sentence conveys a positive sentiment.</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 Example</a:t>
            </a:r>
            <a:r>
              <a:rPr lang="en-US" sz="1100">
                <a:solidFill>
                  <a:schemeClr val="dk2"/>
                </a:solidFill>
                <a:latin typeface="Arial"/>
                <a:ea typeface="Arial"/>
                <a:cs typeface="Arial"/>
                <a:sym typeface="Arial"/>
              </a:rPr>
              <a:t>: "The movie was not bad."</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BERT would likely classify this as positive because it can better understand the context and recognize that "not bad" implies a positive sentiment.</a:t>
            </a:r>
            <a:endParaRPr sz="1100">
              <a:solidFill>
                <a:schemeClr val="dk2"/>
              </a:solidFill>
              <a:latin typeface="Arial"/>
              <a:ea typeface="Arial"/>
              <a:cs typeface="Arial"/>
              <a:sym typeface="Arial"/>
            </a:endParaRPr>
          </a:p>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Conclusion:</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Char char="●"/>
            </a:pPr>
            <a:r>
              <a:rPr b="1" lang="en-US" sz="1100">
                <a:solidFill>
                  <a:schemeClr val="dk2"/>
                </a:solidFill>
                <a:latin typeface="Arial"/>
                <a:ea typeface="Arial"/>
                <a:cs typeface="Arial"/>
                <a:sym typeface="Arial"/>
              </a:rPr>
              <a:t>VADER</a:t>
            </a:r>
            <a:r>
              <a:rPr lang="en-US" sz="1100">
                <a:solidFill>
                  <a:schemeClr val="dk2"/>
                </a:solidFill>
                <a:latin typeface="Arial"/>
                <a:ea typeface="Arial"/>
                <a:cs typeface="Arial"/>
                <a:sym typeface="Arial"/>
              </a:rPr>
              <a:t> is simpler, faster, and effective for shorter, less complex texts but may struggle with nuanced sentiment or longer documents. It's good for quick, rule-based sentiment classification without much resource overhead.</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Char char="●"/>
            </a:pPr>
            <a:r>
              <a:rPr b="1" lang="en-US" sz="1100">
                <a:solidFill>
                  <a:schemeClr val="dk2"/>
                </a:solidFill>
                <a:latin typeface="Arial"/>
                <a:ea typeface="Arial"/>
                <a:cs typeface="Arial"/>
                <a:sym typeface="Arial"/>
              </a:rPr>
              <a:t>BERT</a:t>
            </a:r>
            <a:r>
              <a:rPr lang="en-US" sz="1100">
                <a:solidFill>
                  <a:schemeClr val="dk2"/>
                </a:solidFill>
                <a:latin typeface="Arial"/>
                <a:ea typeface="Arial"/>
                <a:cs typeface="Arial"/>
                <a:sym typeface="Arial"/>
              </a:rPr>
              <a:t> offers more powerful, context-aware sentiment analysis for complex texts, but it requires more computational resources and needs to be fine-tuned on a labeled dataset.</a:t>
            </a:r>
            <a:endParaRPr sz="11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US" sz="1100">
                <a:solidFill>
                  <a:schemeClr val="dk2"/>
                </a:solidFill>
                <a:latin typeface="Arial"/>
                <a:ea typeface="Arial"/>
                <a:cs typeface="Arial"/>
                <a:sym typeface="Arial"/>
              </a:rPr>
              <a:t>In your case of analyzing </a:t>
            </a:r>
            <a:r>
              <a:rPr b="1" lang="en-US" sz="1100">
                <a:solidFill>
                  <a:schemeClr val="dk2"/>
                </a:solidFill>
                <a:latin typeface="Arial"/>
                <a:ea typeface="Arial"/>
                <a:cs typeface="Arial"/>
                <a:sym typeface="Arial"/>
              </a:rPr>
              <a:t>interest rate-related news articles</a:t>
            </a:r>
            <a:r>
              <a:rPr lang="en-US" sz="1100">
                <a:solidFill>
                  <a:schemeClr val="dk2"/>
                </a:solidFill>
                <a:latin typeface="Arial"/>
                <a:ea typeface="Arial"/>
                <a:cs typeface="Arial"/>
                <a:sym typeface="Arial"/>
              </a:rPr>
              <a:t>, a BERT-based model would likely provide more accurate and nuanced results due to the complexity of financial language and the need to understand subtle sentiment variations.</a:t>
            </a:r>
            <a:endParaRPr sz="1100">
              <a:solidFill>
                <a:schemeClr val="dk2"/>
              </a:solidFill>
              <a:latin typeface="Arial"/>
              <a:ea typeface="Arial"/>
              <a:cs typeface="Arial"/>
              <a:sym typeface="Arial"/>
            </a:endParaRPr>
          </a:p>
          <a:p>
            <a:pPr indent="0" lvl="0" marL="0" rtl="0" algn="l">
              <a:lnSpc>
                <a:spcPct val="115000"/>
              </a:lnSpc>
              <a:spcBef>
                <a:spcPts val="1200"/>
              </a:spcBef>
              <a:spcAft>
                <a:spcPts val="0"/>
              </a:spcAft>
              <a:buClr>
                <a:schemeClr val="dk2"/>
              </a:buClr>
              <a:buSzPts val="1100"/>
              <a:buFont typeface="Arial"/>
              <a:buNone/>
            </a:pPr>
            <a:r>
              <a:rPr lang="en-US" sz="1100">
                <a:solidFill>
                  <a:schemeClr val="dk2"/>
                </a:solidFill>
                <a:latin typeface="Arial"/>
                <a:ea typeface="Arial"/>
                <a:cs typeface="Arial"/>
                <a:sym typeface="Arial"/>
              </a:rPr>
              <a:t>How to optimize BERT?</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US" sz="1100">
                <a:solidFill>
                  <a:schemeClr val="dk2"/>
                </a:solidFill>
                <a:latin typeface="Arial"/>
                <a:ea typeface="Arial"/>
                <a:cs typeface="Arial"/>
                <a:sym typeface="Arial"/>
              </a:rPr>
              <a:t>Compare BERT and VADER.</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US" sz="1100">
                <a:solidFill>
                  <a:schemeClr val="dk2"/>
                </a:solidFill>
                <a:latin typeface="Arial"/>
                <a:ea typeface="Arial"/>
                <a:cs typeface="Arial"/>
                <a:sym typeface="Arial"/>
              </a:rPr>
              <a:t>New version of GPT available - Continue ch</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p:txBody>
      </p:sp>
      <p:sp>
        <p:nvSpPr>
          <p:cNvPr id="257" name="Google Shape;257;g2f5f7324262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67250b2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67250b2d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2"/>
              </a:buClr>
              <a:buSzPts val="1100"/>
              <a:buFont typeface="Arial"/>
              <a:buNone/>
            </a:pPr>
            <a:r>
              <a:rPr b="1" lang="en-US" sz="1300">
                <a:solidFill>
                  <a:schemeClr val="dk2"/>
                </a:solidFill>
                <a:latin typeface="Arial"/>
                <a:ea typeface="Arial"/>
                <a:cs typeface="Arial"/>
                <a:sym typeface="Arial"/>
              </a:rPr>
              <a:t>Importance of Epochs in Training:</a:t>
            </a:r>
            <a:endParaRPr b="1" sz="1300">
              <a:solidFill>
                <a:schemeClr val="dk2"/>
              </a:solidFill>
              <a:latin typeface="Arial"/>
              <a:ea typeface="Arial"/>
              <a:cs typeface="Arial"/>
              <a:sym typeface="Arial"/>
            </a:endParaRPr>
          </a:p>
          <a:p>
            <a:pPr indent="-298450" lvl="0" marL="457200" rtl="0" algn="l">
              <a:lnSpc>
                <a:spcPct val="115000"/>
              </a:lnSpc>
              <a:spcBef>
                <a:spcPts val="1200"/>
              </a:spcBef>
              <a:spcAft>
                <a:spcPts val="0"/>
              </a:spcAft>
              <a:buClr>
                <a:schemeClr val="dk2"/>
              </a:buClr>
              <a:buSzPts val="1100"/>
              <a:buAutoNum type="arabicPeriod"/>
            </a:pPr>
            <a:r>
              <a:rPr b="1" lang="en-US" sz="1100">
                <a:solidFill>
                  <a:schemeClr val="dk2"/>
                </a:solidFill>
                <a:latin typeface="Arial"/>
                <a:ea typeface="Arial"/>
                <a:cs typeface="Arial"/>
                <a:sym typeface="Arial"/>
              </a:rPr>
              <a:t>Improving Model Accuracy</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Training across multiple epochs allows the model to learn patterns from the data incrementally. After each epoch, the model's parameters are updated to minimize the loss function (the difference between the predicted and actual outcomes).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With more epochs, the model becomes more accurate because it has more opportunities to adjust its weights based on the feedback from the data.</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AutoNum type="arabicPeriod"/>
            </a:pPr>
            <a:r>
              <a:rPr b="1" lang="en-US" sz="1100">
                <a:solidFill>
                  <a:schemeClr val="dk2"/>
                </a:solidFill>
                <a:latin typeface="Arial"/>
                <a:ea typeface="Arial"/>
                <a:cs typeface="Arial"/>
                <a:sym typeface="Arial"/>
              </a:rPr>
              <a:t>Avoiding Underfitting</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Underfitting occurs when the model does not learn enough from the data and performs poorly on both training and testing sets.</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Training for more epochs helps the model capture the underlying patterns in the data, thus reducing the chances of underfitting.</a:t>
            </a:r>
            <a:endParaRPr sz="1100">
              <a:solidFill>
                <a:schemeClr val="dk2"/>
              </a:solidFill>
              <a:latin typeface="Arial"/>
              <a:ea typeface="Arial"/>
              <a:cs typeface="Arial"/>
              <a:sym typeface="Arial"/>
            </a:endParaRPr>
          </a:p>
          <a:p>
            <a:pPr indent="-298450" lvl="0" marL="457200" rtl="0" algn="l">
              <a:lnSpc>
                <a:spcPct val="115000"/>
              </a:lnSpc>
              <a:spcBef>
                <a:spcPts val="0"/>
              </a:spcBef>
              <a:spcAft>
                <a:spcPts val="0"/>
              </a:spcAft>
              <a:buClr>
                <a:schemeClr val="dk2"/>
              </a:buClr>
              <a:buSzPts val="1100"/>
              <a:buAutoNum type="arabicPeriod"/>
            </a:pPr>
            <a:r>
              <a:rPr b="1" lang="en-US" sz="1100">
                <a:solidFill>
                  <a:schemeClr val="dk2"/>
                </a:solidFill>
                <a:latin typeface="Arial"/>
                <a:ea typeface="Arial"/>
                <a:cs typeface="Arial"/>
                <a:sym typeface="Arial"/>
              </a:rPr>
              <a:t>Balancing Overfitting and Generalization</a:t>
            </a:r>
            <a:r>
              <a:rPr lang="en-US" sz="1100">
                <a:solidFill>
                  <a:schemeClr val="dk2"/>
                </a:solidFill>
                <a:latin typeface="Arial"/>
                <a:ea typeface="Arial"/>
                <a:cs typeface="Arial"/>
                <a:sym typeface="Arial"/>
              </a:rPr>
              <a: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Overfitting happens when a model learns too much from the training data and performs well on the training set but poorly on unseen data (test set).</a:t>
            </a:r>
            <a:endParaRPr sz="1100">
              <a:solidFill>
                <a:schemeClr val="dk2"/>
              </a:solidFill>
              <a:latin typeface="Arial"/>
              <a:ea typeface="Arial"/>
              <a:cs typeface="Arial"/>
              <a:sym typeface="Arial"/>
            </a:endParaRPr>
          </a:p>
          <a:p>
            <a:pPr indent="-298450" lvl="1" marL="914400" rtl="0" algn="l">
              <a:lnSpc>
                <a:spcPct val="115000"/>
              </a:lnSpc>
              <a:spcBef>
                <a:spcPts val="0"/>
              </a:spcBef>
              <a:spcAft>
                <a:spcPts val="0"/>
              </a:spcAft>
              <a:buClr>
                <a:schemeClr val="dk2"/>
              </a:buClr>
              <a:buSzPts val="1100"/>
              <a:buChar char="○"/>
            </a:pPr>
            <a:r>
              <a:rPr lang="en-US" sz="1100">
                <a:solidFill>
                  <a:schemeClr val="dk2"/>
                </a:solidFill>
                <a:latin typeface="Arial"/>
                <a:ea typeface="Arial"/>
                <a:cs typeface="Arial"/>
                <a:sym typeface="Arial"/>
              </a:rPr>
              <a:t>Monitoring the model’s performance across epochs (e.g., using validation data) helps in finding the right balance: stopping training when the model starts overfitting, and continuing until the model generalizes well.</a:t>
            </a:r>
            <a:endParaRPr sz="11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sp>
        <p:nvSpPr>
          <p:cNvPr id="264" name="Google Shape;264;g2f67250b2d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5f732426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5f732426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b="1" lang="en-US" sz="1100">
                <a:solidFill>
                  <a:schemeClr val="dk2"/>
                </a:solidFill>
                <a:latin typeface="Arial"/>
                <a:ea typeface="Arial"/>
                <a:cs typeface="Arial"/>
                <a:sym typeface="Arial"/>
              </a:rPr>
              <a:t>Overfitting</a:t>
            </a:r>
            <a:r>
              <a:rPr lang="en-US" sz="1100">
                <a:solidFill>
                  <a:schemeClr val="dk2"/>
                </a:solidFill>
                <a:latin typeface="Arial"/>
                <a:ea typeface="Arial"/>
                <a:cs typeface="Arial"/>
                <a:sym typeface="Arial"/>
              </a:rPr>
              <a:t>: The consistent decrease in training loss and near-perfect accuracy on the training data, combined with an increasing validation loss and stagnating validation accuracy after Epoch 3, suggests that the model is overfitting the training data.</a:t>
            </a:r>
            <a:endParaRPr sz="11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1" lang="en-US" sz="1100">
                <a:solidFill>
                  <a:schemeClr val="dk2"/>
                </a:solidFill>
                <a:latin typeface="Arial"/>
                <a:ea typeface="Arial"/>
                <a:cs typeface="Arial"/>
                <a:sym typeface="Arial"/>
              </a:rPr>
              <a:t>Validation Plateau</a:t>
            </a:r>
            <a:r>
              <a:rPr lang="en-US" sz="1100">
                <a:solidFill>
                  <a:schemeClr val="dk2"/>
                </a:solidFill>
                <a:latin typeface="Arial"/>
                <a:ea typeface="Arial"/>
                <a:cs typeface="Arial"/>
                <a:sym typeface="Arial"/>
              </a:rPr>
              <a:t>: When the validation accuracy plateaus or decreases while the training accuracy continues to improve, it indicates that the model is learning specific details of the training data that do not generalize well to new, unseen data. This is a sign of overtraining.</a:t>
            </a:r>
            <a:endParaRPr sz="1100">
              <a:solidFill>
                <a:schemeClr val="dk2"/>
              </a:solidFill>
              <a:latin typeface="Arial"/>
              <a:ea typeface="Arial"/>
              <a:cs typeface="Arial"/>
              <a:sym typeface="Arial"/>
            </a:endParaRPr>
          </a:p>
          <a:p>
            <a:pPr indent="0" lvl="0" marL="0" rtl="0" algn="l">
              <a:spcBef>
                <a:spcPts val="0"/>
              </a:spcBef>
              <a:spcAft>
                <a:spcPts val="0"/>
              </a:spcAft>
              <a:buNone/>
            </a:pPr>
            <a:r>
              <a:t/>
            </a:r>
            <a:endParaRPr/>
          </a:p>
        </p:txBody>
      </p:sp>
      <p:sp>
        <p:nvSpPr>
          <p:cNvPr id="272" name="Google Shape;272;g2f5f732426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5f7324262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5f7324262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Positve 39.8, 29.7 Negative, 30.5</a:t>
            </a:r>
            <a:endParaRPr/>
          </a:p>
        </p:txBody>
      </p:sp>
      <p:sp>
        <p:nvSpPr>
          <p:cNvPr id="281" name="Google Shape;281;g2f5f7324262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5f7324262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f5f7324262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Word Cloud Analysis Summary for Presentation</a:t>
            </a:r>
            <a:endParaRPr/>
          </a:p>
          <a:p>
            <a:pPr indent="0" lvl="0" marL="0" rtl="0" algn="l">
              <a:spcBef>
                <a:spcPts val="0"/>
              </a:spcBef>
              <a:spcAft>
                <a:spcPts val="0"/>
              </a:spcAft>
              <a:buNone/>
            </a:pPr>
            <a:r>
              <a:rPr lang="en-US"/>
              <a:t>The word clouds for positive and negative sentiments reveal an interesting overlap of certain words. This overlap can be attributed to the complex nature of language, where the same words can convey both positive and negative sentiments depending on the context in which they are used.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Contextual Usage: Many words are context-dependent. A word like "strong" might be positive in some contexts ("strong support") and negative in others ("strong resistance"). This is why such words may appear in both word clouds.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Ambiguity in Language: Some words carry neutral or ambiguous meanings that can shift based on their surrounding phrases. For instance, a word like "unbelievable" can signify positive events ("unbelievable achievement") or negative outcomes ("unbelievable disaster").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Negation and Sentiment: The presence of negations, like "not good" or "not bad," can also cause positive words to appear in negative contexts and vice versa. VADER's handling of negation may capture the sentiment but not perfectly reflect it in the word clouds, which are generated based on frequency rather than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Word Frequency-Based Clouds: Word clouds are created based on word frequency, so even if a word contributes to both positive and negative sentiments in different articles, its frequent appearance will cause it to show up in both clouds.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summary, while the word clouds provide a broad overview of the most common terms associated with positive and negative sentiments, they also highlight the complexities and nuances of language that can cause certain words to appear in both categories.</a:t>
            </a:r>
            <a:endParaRPr/>
          </a:p>
        </p:txBody>
      </p:sp>
      <p:sp>
        <p:nvSpPr>
          <p:cNvPr id="290" name="Google Shape;290;g2f5f7324262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6b1a075dd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f6b1a075dd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299" name="Google Shape;299;g2f6b1a075dd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67bd534a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67bd534a9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307" name="Google Shape;307;g2f67bd534a9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5f7324262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5f7324262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105" name="Google Shape;105;g2f5f7324262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67250b2d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67250b2d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318" name="Google Shape;318;g2f67250b2d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67250b2d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f67250b2d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f67250b2d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f67250b2d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f67250b2d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f67250b2d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67250b2d7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67250b2d7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f67250b2d7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Catina</a:t>
            </a:r>
            <a:endParaRPr/>
          </a:p>
        </p:txBody>
      </p:sp>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67bd534a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67bd534a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117" name="Google Shape;117;g2f67bd534a9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67bd534a9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67bd534a9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124" name="Google Shape;124;g2f67bd534a9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67bd534a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67bd534a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David</a:t>
            </a:r>
            <a:endParaRPr/>
          </a:p>
        </p:txBody>
      </p:sp>
      <p:sp>
        <p:nvSpPr>
          <p:cNvPr id="131" name="Google Shape;131;g2f67bd534a9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67bd534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Catina</a:t>
            </a:r>
            <a:endParaRPr/>
          </a:p>
        </p:txBody>
      </p:sp>
      <p:sp>
        <p:nvSpPr>
          <p:cNvPr id="138" name="Google Shape;138;g2f67bd534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67bd534a9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67bd534a9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f67bd534a9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2"/>
          <p:cNvSpPr/>
          <p:nvPr/>
        </p:nvSpPr>
        <p:spPr>
          <a:xfrm>
            <a:off x="0" y="3936697"/>
            <a:ext cx="12192000" cy="21031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18" name="Google Shape;18;p22"/>
          <p:cNvSpPr txBox="1"/>
          <p:nvPr>
            <p:ph type="ctrTitle"/>
          </p:nvPr>
        </p:nvSpPr>
        <p:spPr>
          <a:xfrm>
            <a:off x="838201" y="4114800"/>
            <a:ext cx="10515598" cy="115844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5200"/>
              <a:buFont typeface="Century Schoolbook"/>
              <a:buNone/>
              <a:defRPr sz="5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 type="subTitle"/>
          </p:nvPr>
        </p:nvSpPr>
        <p:spPr>
          <a:xfrm>
            <a:off x="838201" y="5338170"/>
            <a:ext cx="10515598" cy="47483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SzPts val="2400"/>
              <a:buNone/>
              <a:defRPr sz="2400">
                <a:solidFill>
                  <a:schemeClr val="accent1"/>
                </a:solidFill>
              </a:defRPr>
            </a:lvl1pPr>
            <a:lvl2pPr lvl="1" algn="ctr">
              <a:lnSpc>
                <a:spcPct val="90000"/>
              </a:lnSpc>
              <a:spcBef>
                <a:spcPts val="10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800"/>
              </a:spcBef>
              <a:spcAft>
                <a:spcPts val="0"/>
              </a:spcAft>
              <a:buSzPts val="1600"/>
              <a:buNone/>
              <a:defRPr sz="1600"/>
            </a:lvl5pPr>
            <a:lvl6pPr lvl="5" algn="ctr">
              <a:lnSpc>
                <a:spcPct val="90000"/>
              </a:lnSpc>
              <a:spcBef>
                <a:spcPts val="800"/>
              </a:spcBef>
              <a:spcAft>
                <a:spcPts val="0"/>
              </a:spcAft>
              <a:buSzPts val="1600"/>
              <a:buNone/>
              <a:defRPr sz="1600"/>
            </a:lvl6pPr>
            <a:lvl7pPr lvl="6" algn="ctr">
              <a:lnSpc>
                <a:spcPct val="90000"/>
              </a:lnSpc>
              <a:spcBef>
                <a:spcPts val="800"/>
              </a:spcBef>
              <a:spcAft>
                <a:spcPts val="0"/>
              </a:spcAft>
              <a:buSzPts val="1600"/>
              <a:buNone/>
              <a:defRPr sz="1600"/>
            </a:lvl7pPr>
            <a:lvl8pPr lvl="7" algn="ctr">
              <a:lnSpc>
                <a:spcPct val="90000"/>
              </a:lnSpc>
              <a:spcBef>
                <a:spcPts val="800"/>
              </a:spcBef>
              <a:spcAft>
                <a:spcPts val="0"/>
              </a:spcAft>
              <a:buSzPts val="1600"/>
              <a:buNone/>
              <a:defRPr sz="1600"/>
            </a:lvl8pPr>
            <a:lvl9pPr lvl="8" algn="ctr">
              <a:lnSpc>
                <a:spcPct val="90000"/>
              </a:lnSpc>
              <a:spcBef>
                <a:spcPts val="800"/>
              </a:spcBef>
              <a:spcAft>
                <a:spcPts val="0"/>
              </a:spcAft>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31"/>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0"/>
              </a:spcAft>
              <a:buSzPts val="1800"/>
              <a:buChar char="•"/>
              <a:defRPr/>
            </a:lvl9pPr>
          </a:lstStyle>
          <a:p/>
        </p:txBody>
      </p:sp>
      <p:sp>
        <p:nvSpPr>
          <p:cNvPr id="72" name="Google Shape;72;p31"/>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1"/>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32"/>
          <p:cNvSpPr txBox="1"/>
          <p:nvPr>
            <p:ph type="title"/>
          </p:nvPr>
        </p:nvSpPr>
        <p:spPr>
          <a:xfrm rot="5400000">
            <a:off x="7635874" y="2470944"/>
            <a:ext cx="581183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4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2"/>
          <p:cNvSpPr txBox="1"/>
          <p:nvPr>
            <p:ph idx="1" type="body"/>
          </p:nvPr>
        </p:nvSpPr>
        <p:spPr>
          <a:xfrm rot="5400000">
            <a:off x="2199481" y="-996156"/>
            <a:ext cx="5811838" cy="8534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0"/>
              </a:spcAft>
              <a:buSzPts val="1800"/>
              <a:buChar char="•"/>
              <a:defRPr/>
            </a:lvl9pPr>
          </a:lstStyle>
          <a:p/>
        </p:txBody>
      </p:sp>
      <p:sp>
        <p:nvSpPr>
          <p:cNvPr id="78" name="Google Shape;78;p32"/>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81" name="Shape 81"/>
        <p:cNvGrpSpPr/>
        <p:nvPr/>
      </p:nvGrpSpPr>
      <p:grpSpPr>
        <a:xfrm>
          <a:off x="0" y="0"/>
          <a:ext cx="0" cy="0"/>
          <a:chOff x="0" y="0"/>
          <a:chExt cx="0" cy="0"/>
        </a:xfrm>
      </p:grpSpPr>
      <p:sp>
        <p:nvSpPr>
          <p:cNvPr id="82" name="Google Shape;82;g28171bf1b26_0_12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28171bf1b26_0_12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28171bf1b26_0_12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28171bf1b26_0_125"/>
          <p:cNvSpPr txBox="1"/>
          <p:nvPr>
            <p:ph type="title"/>
          </p:nvPr>
        </p:nvSpPr>
        <p:spPr>
          <a:xfrm>
            <a:off x="1092200" y="1127467"/>
            <a:ext cx="10007700" cy="1272900"/>
          </a:xfrm>
          <a:prstGeom prst="rect">
            <a:avLst/>
          </a:prstGeom>
        </p:spPr>
        <p:txBody>
          <a:bodyPr anchorCtr="0" anchor="b" bIns="45700" lIns="91425" spcFirstLastPara="1" rIns="91425" wrap="square" tIns="4570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6" name="Google Shape;86;g28171bf1b26_0_125"/>
          <p:cNvSpPr txBox="1"/>
          <p:nvPr>
            <p:ph idx="1" type="body"/>
          </p:nvPr>
        </p:nvSpPr>
        <p:spPr>
          <a:xfrm>
            <a:off x="1092200" y="2654300"/>
            <a:ext cx="10007700" cy="3264000"/>
          </a:xfrm>
          <a:prstGeom prst="rect">
            <a:avLst/>
          </a:prstGeom>
        </p:spPr>
        <p:txBody>
          <a:bodyPr anchorCtr="0" anchor="t" bIns="45700" lIns="91425" spcFirstLastPara="1" rIns="91425" wrap="square" tIns="45700">
            <a:normAutofit/>
          </a:bodyPr>
          <a:lstStyle>
            <a:lvl1pPr indent="-355600" lvl="0" marL="457200" rtl="0">
              <a:spcBef>
                <a:spcPts val="1800"/>
              </a:spcBef>
              <a:spcAft>
                <a:spcPts val="0"/>
              </a:spcAft>
              <a:buSzPts val="2000"/>
              <a:buChar char="•"/>
              <a:defRPr/>
            </a:lvl1pPr>
            <a:lvl2pPr indent="-342900" lvl="1" marL="914400" rtl="0">
              <a:spcBef>
                <a:spcPts val="1000"/>
              </a:spcBef>
              <a:spcAft>
                <a:spcPts val="0"/>
              </a:spcAft>
              <a:buSzPts val="1800"/>
              <a:buChar char="•"/>
              <a:defRPr/>
            </a:lvl2pPr>
            <a:lvl3pPr indent="-330200" lvl="2" marL="1371600" rtl="0">
              <a:spcBef>
                <a:spcPts val="800"/>
              </a:spcBef>
              <a:spcAft>
                <a:spcPts val="0"/>
              </a:spcAft>
              <a:buSzPts val="1600"/>
              <a:buChar char="•"/>
              <a:defRPr/>
            </a:lvl3pPr>
            <a:lvl4pPr indent="-317500" lvl="3" marL="1828800" rtl="0">
              <a:spcBef>
                <a:spcPts val="800"/>
              </a:spcBef>
              <a:spcAft>
                <a:spcPts val="0"/>
              </a:spcAft>
              <a:buSzPts val="1400"/>
              <a:buChar char="•"/>
              <a:defRPr/>
            </a:lvl4pPr>
            <a:lvl5pPr indent="-317500" lvl="4" marL="2286000" rtl="0">
              <a:spcBef>
                <a:spcPts val="800"/>
              </a:spcBef>
              <a:spcAft>
                <a:spcPts val="0"/>
              </a:spcAft>
              <a:buSzPts val="1400"/>
              <a:buChar char="•"/>
              <a:defRPr/>
            </a:lvl5pPr>
            <a:lvl6pPr indent="-317500" lvl="5" marL="2743200" rtl="0">
              <a:spcBef>
                <a:spcPts val="800"/>
              </a:spcBef>
              <a:spcAft>
                <a:spcPts val="0"/>
              </a:spcAft>
              <a:buSzPts val="1400"/>
              <a:buChar char="•"/>
              <a:defRPr/>
            </a:lvl6pPr>
            <a:lvl7pPr indent="-317500" lvl="6" marL="3200400" rtl="0">
              <a:spcBef>
                <a:spcPts val="800"/>
              </a:spcBef>
              <a:spcAft>
                <a:spcPts val="0"/>
              </a:spcAft>
              <a:buSzPts val="1400"/>
              <a:buChar char="•"/>
              <a:defRPr/>
            </a:lvl7pPr>
            <a:lvl8pPr indent="-317500" lvl="7" marL="3657600" rtl="0">
              <a:spcBef>
                <a:spcPts val="800"/>
              </a:spcBef>
              <a:spcAft>
                <a:spcPts val="0"/>
              </a:spcAft>
              <a:buSzPts val="1400"/>
              <a:buChar char="•"/>
              <a:defRPr/>
            </a:lvl8pPr>
            <a:lvl9pPr indent="-317500" lvl="8" marL="4114800" rtl="0">
              <a:spcBef>
                <a:spcPts val="800"/>
              </a:spcBef>
              <a:spcAft>
                <a:spcPts val="0"/>
              </a:spcAft>
              <a:buSzPts val="1400"/>
              <a:buChar char="•"/>
              <a:defRPr/>
            </a:lvl9pPr>
          </a:lstStyle>
          <a:p/>
        </p:txBody>
      </p:sp>
      <p:sp>
        <p:nvSpPr>
          <p:cNvPr id="87" name="Google Shape;87;g28171bf1b26_0_125"/>
          <p:cNvSpPr txBox="1"/>
          <p:nvPr>
            <p:ph idx="12" type="sldNum"/>
          </p:nvPr>
        </p:nvSpPr>
        <p:spPr>
          <a:xfrm>
            <a:off x="11187645" y="6058224"/>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3"/>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800"/>
              </a:spcBef>
              <a:spcAft>
                <a:spcPts val="0"/>
              </a:spcAft>
              <a:buSzPts val="1800"/>
              <a:buChar char="•"/>
              <a:defRPr/>
            </a:lvl1pPr>
            <a:lvl2pPr indent="-342900" lvl="1" marL="914400" algn="l">
              <a:lnSpc>
                <a:spcPct val="90000"/>
              </a:lnSpc>
              <a:spcBef>
                <a:spcPts val="10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0"/>
              </a:spcAft>
              <a:buSzPts val="1800"/>
              <a:buChar char="•"/>
              <a:defRPr/>
            </a:lvl9pPr>
          </a:lstStyle>
          <a:p/>
        </p:txBody>
      </p:sp>
      <p:sp>
        <p:nvSpPr>
          <p:cNvPr id="23" name="Google Shape;23;p23"/>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3"/>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24"/>
          <p:cNvSpPr/>
          <p:nvPr/>
        </p:nvSpPr>
        <p:spPr>
          <a:xfrm>
            <a:off x="0" y="3276600"/>
            <a:ext cx="12192000" cy="27632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8" name="Google Shape;28;p24"/>
          <p:cNvSpPr txBox="1"/>
          <p:nvPr>
            <p:ph type="title"/>
          </p:nvPr>
        </p:nvSpPr>
        <p:spPr>
          <a:xfrm>
            <a:off x="841248" y="3429000"/>
            <a:ext cx="9601200" cy="183851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200"/>
              <a:buFont typeface="Century Schoolbook"/>
              <a:buNone/>
              <a:defRPr sz="5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
          <p:cNvSpPr txBox="1"/>
          <p:nvPr>
            <p:ph idx="1" type="body"/>
          </p:nvPr>
        </p:nvSpPr>
        <p:spPr>
          <a:xfrm>
            <a:off x="841248" y="5340096"/>
            <a:ext cx="9601200" cy="4754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SzPts val="2400"/>
              <a:buNone/>
              <a:defRPr sz="2400">
                <a:solidFill>
                  <a:schemeClr val="dk1"/>
                </a:solidFill>
              </a:defRPr>
            </a:lvl1pPr>
            <a:lvl2pPr indent="-228600" lvl="1" marL="914400" algn="l">
              <a:lnSpc>
                <a:spcPct val="90000"/>
              </a:lnSpc>
              <a:spcBef>
                <a:spcPts val="1000"/>
              </a:spcBef>
              <a:spcAft>
                <a:spcPts val="0"/>
              </a:spcAft>
              <a:buSzPts val="2000"/>
              <a:buNone/>
              <a:defRPr sz="2000"/>
            </a:lvl2pPr>
            <a:lvl3pPr indent="-228600" lvl="2" marL="1371600" algn="l">
              <a:lnSpc>
                <a:spcPct val="90000"/>
              </a:lnSpc>
              <a:spcBef>
                <a:spcPts val="800"/>
              </a:spcBef>
              <a:spcAft>
                <a:spcPts val="0"/>
              </a:spcAft>
              <a:buSzPts val="1800"/>
              <a:buNone/>
              <a:defRPr sz="1800"/>
            </a:lvl3pPr>
            <a:lvl4pPr indent="-228600" lvl="3" marL="1828800" algn="l">
              <a:lnSpc>
                <a:spcPct val="90000"/>
              </a:lnSpc>
              <a:spcBef>
                <a:spcPts val="800"/>
              </a:spcBef>
              <a:spcAft>
                <a:spcPts val="0"/>
              </a:spcAft>
              <a:buSzPts val="1600"/>
              <a:buNone/>
              <a:defRPr sz="1600"/>
            </a:lvl4pPr>
            <a:lvl5pPr indent="-228600" lvl="4" marL="2286000" algn="l">
              <a:lnSpc>
                <a:spcPct val="90000"/>
              </a:lnSpc>
              <a:spcBef>
                <a:spcPts val="800"/>
              </a:spcBef>
              <a:spcAft>
                <a:spcPts val="0"/>
              </a:spcAft>
              <a:buSzPts val="1600"/>
              <a:buNone/>
              <a:defRPr sz="1600"/>
            </a:lvl5pPr>
            <a:lvl6pPr indent="-228600" lvl="5" marL="2743200" algn="l">
              <a:lnSpc>
                <a:spcPct val="90000"/>
              </a:lnSpc>
              <a:spcBef>
                <a:spcPts val="800"/>
              </a:spcBef>
              <a:spcAft>
                <a:spcPts val="0"/>
              </a:spcAft>
              <a:buSzPts val="1600"/>
              <a:buNone/>
              <a:defRPr sz="1600"/>
            </a:lvl6pPr>
            <a:lvl7pPr indent="-228600" lvl="6" marL="3200400" algn="l">
              <a:lnSpc>
                <a:spcPct val="90000"/>
              </a:lnSpc>
              <a:spcBef>
                <a:spcPts val="800"/>
              </a:spcBef>
              <a:spcAft>
                <a:spcPts val="0"/>
              </a:spcAft>
              <a:buSzPts val="1600"/>
              <a:buNone/>
              <a:defRPr sz="1600"/>
            </a:lvl7pPr>
            <a:lvl8pPr indent="-228600" lvl="7" marL="3657600" algn="l">
              <a:lnSpc>
                <a:spcPct val="90000"/>
              </a:lnSpc>
              <a:spcBef>
                <a:spcPts val="800"/>
              </a:spcBef>
              <a:spcAft>
                <a:spcPts val="0"/>
              </a:spcAft>
              <a:buSzPts val="1600"/>
              <a:buNone/>
              <a:defRPr sz="1600"/>
            </a:lvl8pPr>
            <a:lvl9pPr indent="-228600" lvl="8" marL="4114800" algn="l">
              <a:lnSpc>
                <a:spcPct val="90000"/>
              </a:lnSpc>
              <a:spcBef>
                <a:spcPts val="800"/>
              </a:spcBef>
              <a:spcAft>
                <a:spcPts val="0"/>
              </a:spcAft>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25"/>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5"/>
          <p:cNvSpPr txBox="1"/>
          <p:nvPr>
            <p:ph idx="1" type="body"/>
          </p:nvPr>
        </p:nvSpPr>
        <p:spPr>
          <a:xfrm>
            <a:off x="839788" y="1828800"/>
            <a:ext cx="5029200" cy="6858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33" name="Google Shape;33;p25"/>
          <p:cNvSpPr txBox="1"/>
          <p:nvPr>
            <p:ph idx="2" type="body"/>
          </p:nvPr>
        </p:nvSpPr>
        <p:spPr>
          <a:xfrm>
            <a:off x="839788" y="2514600"/>
            <a:ext cx="5029200" cy="3675063"/>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330200" lvl="8" marL="4114800" algn="l">
              <a:lnSpc>
                <a:spcPct val="90000"/>
              </a:lnSpc>
              <a:spcBef>
                <a:spcPts val="800"/>
              </a:spcBef>
              <a:spcAft>
                <a:spcPts val="0"/>
              </a:spcAft>
              <a:buSzPts val="1600"/>
              <a:buChar char="•"/>
              <a:defRPr sz="1600"/>
            </a:lvl9pPr>
          </a:lstStyle>
          <a:p/>
        </p:txBody>
      </p:sp>
      <p:sp>
        <p:nvSpPr>
          <p:cNvPr id="34" name="Google Shape;34;p25"/>
          <p:cNvSpPr txBox="1"/>
          <p:nvPr>
            <p:ph idx="3" type="body"/>
          </p:nvPr>
        </p:nvSpPr>
        <p:spPr>
          <a:xfrm>
            <a:off x="6326188" y="1828800"/>
            <a:ext cx="5029200" cy="6858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SzPts val="2000"/>
              <a:buNone/>
              <a:defRPr b="1" sz="2000"/>
            </a:lvl1pPr>
            <a:lvl2pPr indent="-228600" lvl="1" marL="914400" algn="l">
              <a:lnSpc>
                <a:spcPct val="90000"/>
              </a:lnSpc>
              <a:spcBef>
                <a:spcPts val="1000"/>
              </a:spcBef>
              <a:spcAft>
                <a:spcPts val="0"/>
              </a:spcAft>
              <a:buSzPts val="2000"/>
              <a:buNone/>
              <a:defRPr b="1" sz="2000"/>
            </a:lvl2pPr>
            <a:lvl3pPr indent="-228600" lvl="2" marL="1371600" algn="l">
              <a:lnSpc>
                <a:spcPct val="90000"/>
              </a:lnSpc>
              <a:spcBef>
                <a:spcPts val="800"/>
              </a:spcBef>
              <a:spcAft>
                <a:spcPts val="0"/>
              </a:spcAft>
              <a:buSzPts val="1800"/>
              <a:buNone/>
              <a:defRPr b="1" sz="1800"/>
            </a:lvl3pPr>
            <a:lvl4pPr indent="-228600" lvl="3" marL="1828800" algn="l">
              <a:lnSpc>
                <a:spcPct val="90000"/>
              </a:lnSpc>
              <a:spcBef>
                <a:spcPts val="800"/>
              </a:spcBef>
              <a:spcAft>
                <a:spcPts val="0"/>
              </a:spcAft>
              <a:buSzPts val="1600"/>
              <a:buNone/>
              <a:defRPr b="1" sz="1600"/>
            </a:lvl4pPr>
            <a:lvl5pPr indent="-228600" lvl="4" marL="2286000" algn="l">
              <a:lnSpc>
                <a:spcPct val="90000"/>
              </a:lnSpc>
              <a:spcBef>
                <a:spcPts val="800"/>
              </a:spcBef>
              <a:spcAft>
                <a:spcPts val="0"/>
              </a:spcAft>
              <a:buSzPts val="1600"/>
              <a:buNone/>
              <a:defRPr b="1" sz="1600"/>
            </a:lvl5pPr>
            <a:lvl6pPr indent="-228600" lvl="5" marL="2743200" algn="l">
              <a:lnSpc>
                <a:spcPct val="90000"/>
              </a:lnSpc>
              <a:spcBef>
                <a:spcPts val="800"/>
              </a:spcBef>
              <a:spcAft>
                <a:spcPts val="0"/>
              </a:spcAft>
              <a:buSzPts val="1600"/>
              <a:buNone/>
              <a:defRPr b="1" sz="1600"/>
            </a:lvl6pPr>
            <a:lvl7pPr indent="-228600" lvl="6" marL="3200400" algn="l">
              <a:lnSpc>
                <a:spcPct val="90000"/>
              </a:lnSpc>
              <a:spcBef>
                <a:spcPts val="800"/>
              </a:spcBef>
              <a:spcAft>
                <a:spcPts val="0"/>
              </a:spcAft>
              <a:buSzPts val="1600"/>
              <a:buNone/>
              <a:defRPr b="1" sz="1600"/>
            </a:lvl7pPr>
            <a:lvl8pPr indent="-228600" lvl="7" marL="3657600" algn="l">
              <a:lnSpc>
                <a:spcPct val="90000"/>
              </a:lnSpc>
              <a:spcBef>
                <a:spcPts val="800"/>
              </a:spcBef>
              <a:spcAft>
                <a:spcPts val="0"/>
              </a:spcAft>
              <a:buSzPts val="1600"/>
              <a:buNone/>
              <a:defRPr b="1" sz="1600"/>
            </a:lvl8pPr>
            <a:lvl9pPr indent="-228600" lvl="8" marL="4114800" algn="l">
              <a:lnSpc>
                <a:spcPct val="90000"/>
              </a:lnSpc>
              <a:spcBef>
                <a:spcPts val="800"/>
              </a:spcBef>
              <a:spcAft>
                <a:spcPts val="0"/>
              </a:spcAft>
              <a:buSzPts val="1600"/>
              <a:buNone/>
              <a:defRPr b="1" sz="1600"/>
            </a:lvl9pPr>
          </a:lstStyle>
          <a:p/>
        </p:txBody>
      </p:sp>
      <p:sp>
        <p:nvSpPr>
          <p:cNvPr id="35" name="Google Shape;35;p25"/>
          <p:cNvSpPr txBox="1"/>
          <p:nvPr>
            <p:ph idx="4" type="body"/>
          </p:nvPr>
        </p:nvSpPr>
        <p:spPr>
          <a:xfrm>
            <a:off x="6326188" y="2514600"/>
            <a:ext cx="5029200" cy="3675063"/>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30200" lvl="5" marL="2743200" algn="l">
              <a:lnSpc>
                <a:spcPct val="90000"/>
              </a:lnSpc>
              <a:spcBef>
                <a:spcPts val="800"/>
              </a:spcBef>
              <a:spcAft>
                <a:spcPts val="0"/>
              </a:spcAft>
              <a:buSzPts val="1600"/>
              <a:buChar char="•"/>
              <a:defRPr sz="1600"/>
            </a:lvl6pPr>
            <a:lvl7pPr indent="-330200" lvl="6" marL="3200400" algn="l">
              <a:lnSpc>
                <a:spcPct val="90000"/>
              </a:lnSpc>
              <a:spcBef>
                <a:spcPts val="800"/>
              </a:spcBef>
              <a:spcAft>
                <a:spcPts val="0"/>
              </a:spcAft>
              <a:buSzPts val="1600"/>
              <a:buChar char="•"/>
              <a:defRPr sz="1600"/>
            </a:lvl7pPr>
            <a:lvl8pPr indent="-330200" lvl="7" marL="3657600" algn="l">
              <a:lnSpc>
                <a:spcPct val="90000"/>
              </a:lnSpc>
              <a:spcBef>
                <a:spcPts val="800"/>
              </a:spcBef>
              <a:spcAft>
                <a:spcPts val="0"/>
              </a:spcAft>
              <a:buSzPts val="1600"/>
              <a:buChar char="•"/>
              <a:defRPr sz="1600"/>
            </a:lvl8pPr>
            <a:lvl9pPr indent="-330200" lvl="8" marL="4114800" algn="l">
              <a:lnSpc>
                <a:spcPct val="90000"/>
              </a:lnSpc>
              <a:spcBef>
                <a:spcPts val="800"/>
              </a:spcBef>
              <a:spcAft>
                <a:spcPts val="0"/>
              </a:spcAft>
              <a:buSzPts val="1600"/>
              <a:buChar char="•"/>
              <a:defRPr sz="1600"/>
            </a:lvl9pPr>
          </a:lstStyle>
          <a:p/>
        </p:txBody>
      </p:sp>
      <p:sp>
        <p:nvSpPr>
          <p:cNvPr id="36" name="Google Shape;36;p25"/>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26"/>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27"/>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7"/>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28"/>
          <p:cNvSpPr txBox="1"/>
          <p:nvPr>
            <p:ph type="title"/>
          </p:nvPr>
        </p:nvSpPr>
        <p:spPr>
          <a:xfrm>
            <a:off x="7924800" y="1524000"/>
            <a:ext cx="3429000" cy="1905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400"/>
              <a:buFont typeface="Century Schoolbook"/>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28"/>
          <p:cNvSpPr txBox="1"/>
          <p:nvPr>
            <p:ph idx="1" type="body"/>
          </p:nvPr>
        </p:nvSpPr>
        <p:spPr>
          <a:xfrm>
            <a:off x="838200" y="685800"/>
            <a:ext cx="6400800" cy="5257800"/>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55600" lvl="5" marL="2743200" algn="l">
              <a:lnSpc>
                <a:spcPct val="90000"/>
              </a:lnSpc>
              <a:spcBef>
                <a:spcPts val="800"/>
              </a:spcBef>
              <a:spcAft>
                <a:spcPts val="0"/>
              </a:spcAft>
              <a:buSzPts val="2000"/>
              <a:buChar char="•"/>
              <a:defRPr sz="2000"/>
            </a:lvl6pPr>
            <a:lvl7pPr indent="-355600" lvl="6" marL="3200400" algn="l">
              <a:lnSpc>
                <a:spcPct val="90000"/>
              </a:lnSpc>
              <a:spcBef>
                <a:spcPts val="800"/>
              </a:spcBef>
              <a:spcAft>
                <a:spcPts val="0"/>
              </a:spcAft>
              <a:buSzPts val="2000"/>
              <a:buChar char="•"/>
              <a:defRPr sz="2000"/>
            </a:lvl7pPr>
            <a:lvl8pPr indent="-355600" lvl="7" marL="3657600" algn="l">
              <a:lnSpc>
                <a:spcPct val="90000"/>
              </a:lnSpc>
              <a:spcBef>
                <a:spcPts val="800"/>
              </a:spcBef>
              <a:spcAft>
                <a:spcPts val="0"/>
              </a:spcAft>
              <a:buSzPts val="2000"/>
              <a:buChar char="•"/>
              <a:defRPr sz="2000"/>
            </a:lvl8pPr>
            <a:lvl9pPr indent="-355600" lvl="8" marL="4114800" algn="l">
              <a:lnSpc>
                <a:spcPct val="90000"/>
              </a:lnSpc>
              <a:spcBef>
                <a:spcPts val="800"/>
              </a:spcBef>
              <a:spcAft>
                <a:spcPts val="0"/>
              </a:spcAft>
              <a:buSzPts val="2000"/>
              <a:buChar char="•"/>
              <a:defRPr sz="2000"/>
            </a:lvl9pPr>
          </a:lstStyle>
          <a:p/>
        </p:txBody>
      </p:sp>
      <p:sp>
        <p:nvSpPr>
          <p:cNvPr id="51" name="Google Shape;51;p28"/>
          <p:cNvSpPr txBox="1"/>
          <p:nvPr>
            <p:ph idx="2" type="body"/>
          </p:nvPr>
        </p:nvSpPr>
        <p:spPr>
          <a:xfrm>
            <a:off x="7924800" y="3581400"/>
            <a:ext cx="3429000"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52" name="Google Shape;52;p28"/>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8"/>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29"/>
          <p:cNvSpPr txBox="1"/>
          <p:nvPr>
            <p:ph type="title"/>
          </p:nvPr>
        </p:nvSpPr>
        <p:spPr>
          <a:xfrm>
            <a:off x="7924800" y="1527048"/>
            <a:ext cx="3429000" cy="190195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400"/>
              <a:buFont typeface="Century Schoolbook"/>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57" name="Google Shape;57;p29"/>
          <p:cNvSpPr/>
          <p:nvPr>
            <p:ph idx="2" type="pic"/>
          </p:nvPr>
        </p:nvSpPr>
        <p:spPr>
          <a:xfrm>
            <a:off x="838198" y="685800"/>
            <a:ext cx="6400800" cy="5257800"/>
          </a:xfrm>
          <a:prstGeom prst="rect">
            <a:avLst/>
          </a:prstGeom>
          <a:noFill/>
          <a:ln>
            <a:noFill/>
          </a:ln>
        </p:spPr>
      </p:sp>
      <p:sp>
        <p:nvSpPr>
          <p:cNvPr id="58" name="Google Shape;58;p29"/>
          <p:cNvSpPr txBox="1"/>
          <p:nvPr>
            <p:ph idx="1" type="body"/>
          </p:nvPr>
        </p:nvSpPr>
        <p:spPr>
          <a:xfrm>
            <a:off x="7924800" y="3581400"/>
            <a:ext cx="3428999" cy="1828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1000"/>
              </a:spcBef>
              <a:spcAft>
                <a:spcPts val="0"/>
              </a:spcAft>
              <a:buSzPts val="1400"/>
              <a:buNone/>
              <a:defRPr sz="1400"/>
            </a:lvl2pPr>
            <a:lvl3pPr indent="-228600" lvl="2" marL="1371600" algn="l">
              <a:lnSpc>
                <a:spcPct val="90000"/>
              </a:lnSpc>
              <a:spcBef>
                <a:spcPts val="800"/>
              </a:spcBef>
              <a:spcAft>
                <a:spcPts val="0"/>
              </a:spcAft>
              <a:buSzPts val="1200"/>
              <a:buNone/>
              <a:defRPr sz="1200"/>
            </a:lvl3pPr>
            <a:lvl4pPr indent="-228600" lvl="3" marL="1828800" algn="l">
              <a:lnSpc>
                <a:spcPct val="90000"/>
              </a:lnSpc>
              <a:spcBef>
                <a:spcPts val="800"/>
              </a:spcBef>
              <a:spcAft>
                <a:spcPts val="0"/>
              </a:spcAft>
              <a:buSzPts val="1000"/>
              <a:buNone/>
              <a:defRPr sz="1000"/>
            </a:lvl4pPr>
            <a:lvl5pPr indent="-228600" lvl="4" marL="2286000" algn="l">
              <a:lnSpc>
                <a:spcPct val="90000"/>
              </a:lnSpc>
              <a:spcBef>
                <a:spcPts val="800"/>
              </a:spcBef>
              <a:spcAft>
                <a:spcPts val="0"/>
              </a:spcAft>
              <a:buSzPts val="1000"/>
              <a:buNone/>
              <a:defRPr sz="1000"/>
            </a:lvl5pPr>
            <a:lvl6pPr indent="-228600" lvl="5" marL="2743200" algn="l">
              <a:lnSpc>
                <a:spcPct val="90000"/>
              </a:lnSpc>
              <a:spcBef>
                <a:spcPts val="800"/>
              </a:spcBef>
              <a:spcAft>
                <a:spcPts val="0"/>
              </a:spcAft>
              <a:buSzPts val="1000"/>
              <a:buNone/>
              <a:defRPr sz="1000"/>
            </a:lvl6pPr>
            <a:lvl7pPr indent="-228600" lvl="6" marL="3200400" algn="l">
              <a:lnSpc>
                <a:spcPct val="90000"/>
              </a:lnSpc>
              <a:spcBef>
                <a:spcPts val="800"/>
              </a:spcBef>
              <a:spcAft>
                <a:spcPts val="0"/>
              </a:spcAft>
              <a:buSzPts val="1000"/>
              <a:buNone/>
              <a:defRPr sz="1000"/>
            </a:lvl7pPr>
            <a:lvl8pPr indent="-228600" lvl="7" marL="3657600" algn="l">
              <a:lnSpc>
                <a:spcPct val="90000"/>
              </a:lnSpc>
              <a:spcBef>
                <a:spcPts val="800"/>
              </a:spcBef>
              <a:spcAft>
                <a:spcPts val="0"/>
              </a:spcAft>
              <a:buSzPts val="1000"/>
              <a:buNone/>
              <a:defRPr sz="1000"/>
            </a:lvl8pPr>
            <a:lvl9pPr indent="-228600" lvl="8" marL="4114800" algn="l">
              <a:lnSpc>
                <a:spcPct val="90000"/>
              </a:lnSpc>
              <a:spcBef>
                <a:spcPts val="800"/>
              </a:spcBef>
              <a:spcAft>
                <a:spcPts val="0"/>
              </a:spcAft>
              <a:buSzPts val="1000"/>
              <a:buNone/>
              <a:defRPr sz="1000"/>
            </a:lvl9pPr>
          </a:lstStyle>
          <a:p/>
        </p:txBody>
      </p:sp>
      <p:sp>
        <p:nvSpPr>
          <p:cNvPr id="59" name="Google Shape;59;p29"/>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30"/>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0"/>
          <p:cNvSpPr txBox="1"/>
          <p:nvPr>
            <p:ph idx="1" type="body"/>
          </p:nvPr>
        </p:nvSpPr>
        <p:spPr>
          <a:xfrm>
            <a:off x="838200" y="1825625"/>
            <a:ext cx="50292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342900" lvl="8" marL="4114800" algn="l">
              <a:lnSpc>
                <a:spcPct val="90000"/>
              </a:lnSpc>
              <a:spcBef>
                <a:spcPts val="800"/>
              </a:spcBef>
              <a:spcAft>
                <a:spcPts val="0"/>
              </a:spcAft>
              <a:buSzPts val="1800"/>
              <a:buChar char="•"/>
              <a:defRPr sz="1800"/>
            </a:lvl9pPr>
          </a:lstStyle>
          <a:p/>
        </p:txBody>
      </p:sp>
      <p:sp>
        <p:nvSpPr>
          <p:cNvPr id="65" name="Google Shape;65;p30"/>
          <p:cNvSpPr txBox="1"/>
          <p:nvPr>
            <p:ph idx="2" type="body"/>
          </p:nvPr>
        </p:nvSpPr>
        <p:spPr>
          <a:xfrm>
            <a:off x="6324600" y="1825625"/>
            <a:ext cx="50292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800"/>
              </a:spcBef>
              <a:spcAft>
                <a:spcPts val="0"/>
              </a:spcAft>
              <a:buSzPts val="2000"/>
              <a:buChar char="•"/>
              <a:defRPr sz="2000"/>
            </a:lvl1pPr>
            <a:lvl2pPr indent="-342900" lvl="1" marL="914400" algn="l">
              <a:lnSpc>
                <a:spcPct val="90000"/>
              </a:lnSpc>
              <a:spcBef>
                <a:spcPts val="1000"/>
              </a:spcBef>
              <a:spcAft>
                <a:spcPts val="0"/>
              </a:spcAft>
              <a:buSzPts val="1800"/>
              <a:buChar char="•"/>
              <a:defRPr sz="1800"/>
            </a:lvl2pPr>
            <a:lvl3pPr indent="-330200" lvl="2" marL="1371600" algn="l">
              <a:lnSpc>
                <a:spcPct val="90000"/>
              </a:lnSpc>
              <a:spcBef>
                <a:spcPts val="800"/>
              </a:spcBef>
              <a:spcAft>
                <a:spcPts val="0"/>
              </a:spcAft>
              <a:buSzPts val="1600"/>
              <a:buChar char="•"/>
              <a:defRPr sz="1600"/>
            </a:lvl3pPr>
            <a:lvl4pPr indent="-317500" lvl="3" marL="1828800" algn="l">
              <a:lnSpc>
                <a:spcPct val="90000"/>
              </a:lnSpc>
              <a:spcBef>
                <a:spcPts val="800"/>
              </a:spcBef>
              <a:spcAft>
                <a:spcPts val="0"/>
              </a:spcAft>
              <a:buSzPts val="1400"/>
              <a:buChar char="•"/>
              <a:defRPr sz="1400"/>
            </a:lvl4pPr>
            <a:lvl5pPr indent="-317500" lvl="4" marL="2286000" algn="l">
              <a:lnSpc>
                <a:spcPct val="90000"/>
              </a:lnSpc>
              <a:spcBef>
                <a:spcPts val="800"/>
              </a:spcBef>
              <a:spcAft>
                <a:spcPts val="0"/>
              </a:spcAft>
              <a:buSzPts val="1400"/>
              <a:buChar char="•"/>
              <a:defRPr sz="1400"/>
            </a:lvl5pPr>
            <a:lvl6pPr indent="-342900" lvl="5" marL="2743200" algn="l">
              <a:lnSpc>
                <a:spcPct val="90000"/>
              </a:lnSpc>
              <a:spcBef>
                <a:spcPts val="800"/>
              </a:spcBef>
              <a:spcAft>
                <a:spcPts val="0"/>
              </a:spcAft>
              <a:buSzPts val="1800"/>
              <a:buChar char="•"/>
              <a:defRPr sz="1800"/>
            </a:lvl6pPr>
            <a:lvl7pPr indent="-342900" lvl="6" marL="3200400" algn="l">
              <a:lnSpc>
                <a:spcPct val="90000"/>
              </a:lnSpc>
              <a:spcBef>
                <a:spcPts val="800"/>
              </a:spcBef>
              <a:spcAft>
                <a:spcPts val="0"/>
              </a:spcAft>
              <a:buSzPts val="1800"/>
              <a:buChar char="•"/>
              <a:defRPr sz="1800"/>
            </a:lvl7pPr>
            <a:lvl8pPr indent="-342900" lvl="7" marL="3657600" algn="l">
              <a:lnSpc>
                <a:spcPct val="90000"/>
              </a:lnSpc>
              <a:spcBef>
                <a:spcPts val="800"/>
              </a:spcBef>
              <a:spcAft>
                <a:spcPts val="0"/>
              </a:spcAft>
              <a:buSzPts val="1800"/>
              <a:buChar char="•"/>
              <a:defRPr sz="1800"/>
            </a:lvl8pPr>
            <a:lvl9pPr indent="-342900" lvl="8" marL="4114800" algn="l">
              <a:lnSpc>
                <a:spcPct val="90000"/>
              </a:lnSpc>
              <a:spcBef>
                <a:spcPts val="800"/>
              </a:spcBef>
              <a:spcAft>
                <a:spcPts val="0"/>
              </a:spcAft>
              <a:buSzPts val="1800"/>
              <a:buChar char="•"/>
              <a:defRPr sz="1800"/>
            </a:lvl9pPr>
          </a:lstStyle>
          <a:p/>
        </p:txBody>
      </p:sp>
      <p:sp>
        <p:nvSpPr>
          <p:cNvPr id="66" name="Google Shape;66;p30"/>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0"/>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p:nvPr/>
        </p:nvSpPr>
        <p:spPr>
          <a:xfrm>
            <a:off x="0" y="6492239"/>
            <a:ext cx="12188825" cy="365760"/>
          </a:xfrm>
          <a:prstGeom prst="rect">
            <a:avLst/>
          </a:prstGeom>
          <a:solidFill>
            <a:srgbClr val="2D292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11" name="Google Shape;11;p21"/>
          <p:cNvSpPr txBox="1"/>
          <p:nvPr>
            <p:ph type="title"/>
          </p:nvPr>
        </p:nvSpPr>
        <p:spPr>
          <a:xfrm>
            <a:off x="838200" y="365126"/>
            <a:ext cx="10515600" cy="1145224"/>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accent1"/>
              </a:buClr>
              <a:buSzPts val="3400"/>
              <a:buFont typeface="Century Schoolbook"/>
              <a:buNone/>
              <a:defRPr b="0" i="0" sz="34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800"/>
              </a:spcBef>
              <a:spcAft>
                <a:spcPts val="0"/>
              </a:spcAft>
              <a:buClr>
                <a:schemeClr val="accent1"/>
              </a:buClr>
              <a:buSzPts val="2000"/>
              <a:buFont typeface="Arial"/>
              <a:buChar char="•"/>
              <a:defRPr b="0" i="0" sz="2000" u="none" cap="none" strike="noStrike">
                <a:solidFill>
                  <a:schemeClr val="lt1"/>
                </a:solidFill>
                <a:latin typeface="Century Schoolbook"/>
                <a:ea typeface="Century Schoolbook"/>
                <a:cs typeface="Century Schoolbook"/>
                <a:sym typeface="Century Schoolbook"/>
              </a:defRPr>
            </a:lvl1pPr>
            <a:lvl2pPr indent="-342900" lvl="1" marL="914400" marR="0" rtl="0" algn="l">
              <a:lnSpc>
                <a:spcPct val="90000"/>
              </a:lnSpc>
              <a:spcBef>
                <a:spcPts val="1000"/>
              </a:spcBef>
              <a:spcAft>
                <a:spcPts val="0"/>
              </a:spcAft>
              <a:buClr>
                <a:schemeClr val="accent1"/>
              </a:buClr>
              <a:buSzPts val="1800"/>
              <a:buFont typeface="Arial"/>
              <a:buChar char="•"/>
              <a:defRPr b="0" i="0" sz="1800" u="none" cap="none" strike="noStrike">
                <a:solidFill>
                  <a:schemeClr val="lt1"/>
                </a:solidFill>
                <a:latin typeface="Century Schoolbook"/>
                <a:ea typeface="Century Schoolbook"/>
                <a:cs typeface="Century Schoolbook"/>
                <a:sym typeface="Century Schoolbook"/>
              </a:defRPr>
            </a:lvl2pPr>
            <a:lvl3pPr indent="-330200" lvl="2" marL="1371600" marR="0" rtl="0" algn="l">
              <a:lnSpc>
                <a:spcPct val="90000"/>
              </a:lnSpc>
              <a:spcBef>
                <a:spcPts val="800"/>
              </a:spcBef>
              <a:spcAft>
                <a:spcPts val="0"/>
              </a:spcAft>
              <a:buClr>
                <a:schemeClr val="accent1"/>
              </a:buClr>
              <a:buSzPts val="1600"/>
              <a:buFont typeface="Arial"/>
              <a:buChar char="•"/>
              <a:defRPr b="0" i="0" sz="1600" u="none" cap="none" strike="noStrike">
                <a:solidFill>
                  <a:schemeClr val="lt1"/>
                </a:solidFill>
                <a:latin typeface="Century Schoolbook"/>
                <a:ea typeface="Century Schoolbook"/>
                <a:cs typeface="Century Schoolbook"/>
                <a:sym typeface="Century Schoolbook"/>
              </a:defRPr>
            </a:lvl3pPr>
            <a:lvl4pPr indent="-317500" lvl="3" marL="18288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4pPr>
            <a:lvl5pPr indent="-317500" lvl="4" marL="22860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5pPr>
            <a:lvl6pPr indent="-317500" lvl="5" marL="27432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6pPr>
            <a:lvl7pPr indent="-317500" lvl="6" marL="32004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7pPr>
            <a:lvl8pPr indent="-317500" lvl="7" marL="36576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8pPr>
            <a:lvl9pPr indent="-317500" lvl="8" marL="4114800" marR="0" rtl="0" algn="l">
              <a:lnSpc>
                <a:spcPct val="90000"/>
              </a:lnSpc>
              <a:spcBef>
                <a:spcPts val="80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9pPr>
          </a:lstStyle>
          <a:p/>
        </p:txBody>
      </p:sp>
      <p:sp>
        <p:nvSpPr>
          <p:cNvPr id="13" name="Google Shape;13;p21"/>
          <p:cNvSpPr txBox="1"/>
          <p:nvPr>
            <p:ph idx="11" type="ftr"/>
          </p:nvPr>
        </p:nvSpPr>
        <p:spPr>
          <a:xfrm>
            <a:off x="381000" y="6549715"/>
            <a:ext cx="8442158" cy="22923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B9B1A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4" name="Google Shape;14;p21"/>
          <p:cNvSpPr txBox="1"/>
          <p:nvPr>
            <p:ph idx="10" type="dt"/>
          </p:nvPr>
        </p:nvSpPr>
        <p:spPr>
          <a:xfrm>
            <a:off x="9685939" y="6549715"/>
            <a:ext cx="1667860" cy="229237"/>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B9B1A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5" name="Google Shape;15;p21"/>
          <p:cNvSpPr txBox="1"/>
          <p:nvPr>
            <p:ph idx="12" type="sldNum"/>
          </p:nvPr>
        </p:nvSpPr>
        <p:spPr>
          <a:xfrm>
            <a:off x="11353799" y="6549715"/>
            <a:ext cx="446361" cy="2292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1pPr>
            <a:lvl2pPr indent="0" lvl="1"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2pPr>
            <a:lvl3pPr indent="0" lvl="2"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3pPr>
            <a:lvl4pPr indent="0" lvl="3"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4pPr>
            <a:lvl5pPr indent="0" lvl="4"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5pPr>
            <a:lvl6pPr indent="0" lvl="5"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6pPr>
            <a:lvl7pPr indent="0" lvl="6"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7pPr>
            <a:lvl8pPr indent="0" lvl="7"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8pPr>
            <a:lvl9pPr indent="0" lvl="8" marL="0" marR="0" rtl="0" algn="r">
              <a:spcBef>
                <a:spcPts val="0"/>
              </a:spcBef>
              <a:buNone/>
              <a:defRPr b="0" i="0" sz="1100" u="none" cap="none" strike="noStrike">
                <a:solidFill>
                  <a:srgbClr val="B9B1A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
          <p:cNvSpPr txBox="1"/>
          <p:nvPr>
            <p:ph type="ctrTitle"/>
          </p:nvPr>
        </p:nvSpPr>
        <p:spPr>
          <a:xfrm>
            <a:off x="838201" y="4114800"/>
            <a:ext cx="10515598" cy="115844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200"/>
              <a:buFont typeface="Century Schoolbook"/>
              <a:buNone/>
            </a:pPr>
            <a:r>
              <a:rPr lang="en-US"/>
              <a:t>Triangle Real Estate</a:t>
            </a:r>
            <a:endParaRPr/>
          </a:p>
        </p:txBody>
      </p:sp>
      <p:sp>
        <p:nvSpPr>
          <p:cNvPr id="94" name="Google Shape;94;p1"/>
          <p:cNvSpPr txBox="1"/>
          <p:nvPr>
            <p:ph idx="1" type="subTitle"/>
          </p:nvPr>
        </p:nvSpPr>
        <p:spPr>
          <a:xfrm>
            <a:off x="838201" y="5338170"/>
            <a:ext cx="10515598" cy="474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a:t>Amelia, Brandi, Catina, David, Kurt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f67bd534a9_1_17"/>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58" name="Google Shape;158;g2f67bd534a9_1_17"/>
          <p:cNvSpPr txBox="1"/>
          <p:nvPr>
            <p:ph idx="1" type="body"/>
          </p:nvPr>
        </p:nvSpPr>
        <p:spPr>
          <a:xfrm>
            <a:off x="8397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59" name="Google Shape;159;g2f67bd534a9_1_17"/>
          <p:cNvSpPr txBox="1"/>
          <p:nvPr>
            <p:ph idx="2" type="body"/>
          </p:nvPr>
        </p:nvSpPr>
        <p:spPr>
          <a:xfrm>
            <a:off x="8397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sp>
        <p:nvSpPr>
          <p:cNvPr id="160" name="Google Shape;160;g2f67bd534a9_1_17"/>
          <p:cNvSpPr txBox="1"/>
          <p:nvPr>
            <p:ph idx="3" type="body"/>
          </p:nvPr>
        </p:nvSpPr>
        <p:spPr>
          <a:xfrm>
            <a:off x="63261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61" name="Google Shape;161;g2f67bd534a9_1_17"/>
          <p:cNvSpPr txBox="1"/>
          <p:nvPr>
            <p:ph idx="4" type="body"/>
          </p:nvPr>
        </p:nvSpPr>
        <p:spPr>
          <a:xfrm>
            <a:off x="63261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pic>
        <p:nvPicPr>
          <p:cNvPr id="162" name="Google Shape;162;g2f67bd534a9_1_1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f67bd534a9_1_27"/>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69" name="Google Shape;169;g2f67bd534a9_1_27"/>
          <p:cNvSpPr txBox="1"/>
          <p:nvPr>
            <p:ph idx="1" type="body"/>
          </p:nvPr>
        </p:nvSpPr>
        <p:spPr>
          <a:xfrm>
            <a:off x="8397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70" name="Google Shape;170;g2f67bd534a9_1_27"/>
          <p:cNvSpPr txBox="1"/>
          <p:nvPr>
            <p:ph idx="2" type="body"/>
          </p:nvPr>
        </p:nvSpPr>
        <p:spPr>
          <a:xfrm>
            <a:off x="8397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sp>
        <p:nvSpPr>
          <p:cNvPr id="171" name="Google Shape;171;g2f67bd534a9_1_27"/>
          <p:cNvSpPr txBox="1"/>
          <p:nvPr>
            <p:ph idx="3" type="body"/>
          </p:nvPr>
        </p:nvSpPr>
        <p:spPr>
          <a:xfrm>
            <a:off x="63261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72" name="Google Shape;172;g2f67bd534a9_1_27"/>
          <p:cNvSpPr txBox="1"/>
          <p:nvPr>
            <p:ph idx="4" type="body"/>
          </p:nvPr>
        </p:nvSpPr>
        <p:spPr>
          <a:xfrm>
            <a:off x="63261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pic>
        <p:nvPicPr>
          <p:cNvPr id="173" name="Google Shape;173;g2f67bd534a9_1_2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f67250b2d7_0_52"/>
          <p:cNvSpPr txBox="1"/>
          <p:nvPr>
            <p:ph type="title"/>
          </p:nvPr>
        </p:nvSpPr>
        <p:spPr>
          <a:xfrm>
            <a:off x="841248" y="3587425"/>
            <a:ext cx="9601200" cy="183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entury Schoolbook"/>
              <a:buNone/>
            </a:pPr>
            <a:r>
              <a:rPr lang="en-US"/>
              <a:t>Regression: </a:t>
            </a:r>
            <a:endParaRPr/>
          </a:p>
          <a:p>
            <a:pPr indent="0" lvl="0" marL="0" rtl="0" algn="l">
              <a:lnSpc>
                <a:spcPct val="90000"/>
              </a:lnSpc>
              <a:spcBef>
                <a:spcPts val="0"/>
              </a:spcBef>
              <a:spcAft>
                <a:spcPts val="0"/>
              </a:spcAft>
              <a:buClr>
                <a:schemeClr val="dk1"/>
              </a:buClr>
              <a:buSzPts val="5200"/>
              <a:buFont typeface="Century Schoolbook"/>
              <a:buNone/>
            </a:pPr>
            <a:r>
              <a:rPr lang="en-US"/>
              <a:t>XG </a:t>
            </a:r>
            <a:r>
              <a:rPr lang="en-US"/>
              <a:t>Boost Modules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title"/>
          </p:nvPr>
        </p:nvSpPr>
        <p:spPr>
          <a:xfrm>
            <a:off x="7819700" y="1524000"/>
            <a:ext cx="3429000" cy="1905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3400"/>
              <a:buFont typeface="Century Schoolbook"/>
              <a:buNone/>
            </a:pPr>
            <a:r>
              <a:t/>
            </a:r>
            <a:endParaRPr/>
          </a:p>
        </p:txBody>
      </p:sp>
      <p:sp>
        <p:nvSpPr>
          <p:cNvPr id="184" name="Google Shape;184;p15"/>
          <p:cNvSpPr txBox="1"/>
          <p:nvPr>
            <p:ph idx="1" type="body"/>
          </p:nvPr>
        </p:nvSpPr>
        <p:spPr>
          <a:xfrm>
            <a:off x="233850" y="197075"/>
            <a:ext cx="6981600" cy="5720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2"/>
              </a:buClr>
              <a:buSzPts val="1100"/>
              <a:buFont typeface="Arial"/>
              <a:buNone/>
            </a:pPr>
            <a:r>
              <a:rPr lang="en-US">
                <a:solidFill>
                  <a:srgbClr val="FF0000"/>
                </a:solidFill>
                <a:highlight>
                  <a:schemeClr val="dk2"/>
                </a:highlight>
                <a:latin typeface="Merriweather"/>
                <a:ea typeface="Merriweather"/>
                <a:cs typeface="Merriweather"/>
                <a:sym typeface="Merriweather"/>
              </a:rPr>
              <a:t>XGBoost 1st round:</a:t>
            </a:r>
            <a:endParaRPr>
              <a:solidFill>
                <a:srgbClr val="FF0000"/>
              </a:solidFill>
              <a:highlight>
                <a:schemeClr val="dk2"/>
              </a:highlight>
              <a:latin typeface="Merriweather"/>
              <a:ea typeface="Merriweather"/>
              <a:cs typeface="Merriweather"/>
              <a:sym typeface="Merriweather"/>
            </a:endParaRPr>
          </a:p>
          <a:p>
            <a:pPr indent="-336550" lvl="0" marL="457200" rtl="0" algn="l">
              <a:lnSpc>
                <a:spcPct val="115000"/>
              </a:lnSpc>
              <a:spcBef>
                <a:spcPts val="0"/>
              </a:spcBef>
              <a:spcAft>
                <a:spcPts val="0"/>
              </a:spcAft>
              <a:buClr>
                <a:schemeClr val="lt1"/>
              </a:buClr>
              <a:buSzPts val="1700"/>
              <a:buFont typeface="Merriweather"/>
              <a:buChar char="●"/>
            </a:pPr>
            <a:r>
              <a:rPr b="1" lang="en-US" sz="1700">
                <a:latin typeface="Merriweather"/>
                <a:ea typeface="Merriweather"/>
                <a:cs typeface="Merriweather"/>
                <a:sym typeface="Merriweather"/>
              </a:rPr>
              <a:t>Bayes Search CV</a:t>
            </a:r>
            <a:r>
              <a:rPr b="1" lang="en-US" sz="1700">
                <a:latin typeface="Merriweather"/>
                <a:ea typeface="Merriweather"/>
                <a:cs typeface="Merriweather"/>
                <a:sym typeface="Merriweather"/>
              </a:rPr>
              <a:t>(cv=8, n_iter=20, scoring=neg_mean_squared_error)</a:t>
            </a:r>
            <a:endParaRPr b="1" sz="1700">
              <a:latin typeface="Merriweather"/>
              <a:ea typeface="Merriweather"/>
              <a:cs typeface="Merriweather"/>
              <a:sym typeface="Merriweather"/>
            </a:endParaRPr>
          </a:p>
          <a:p>
            <a:pPr indent="-336550" lvl="0" marL="457200" rtl="0" algn="l">
              <a:lnSpc>
                <a:spcPct val="115000"/>
              </a:lnSpc>
              <a:spcBef>
                <a:spcPts val="0"/>
              </a:spcBef>
              <a:spcAft>
                <a:spcPts val="0"/>
              </a:spcAft>
              <a:buClr>
                <a:schemeClr val="lt1"/>
              </a:buClr>
              <a:buSzPts val="1700"/>
              <a:buFont typeface="Merriweather"/>
              <a:buChar char="●"/>
            </a:pPr>
            <a:r>
              <a:rPr b="1" lang="en-US" sz="1700">
                <a:latin typeface="Merriweather"/>
                <a:ea typeface="Merriweather"/>
                <a:cs typeface="Merriweather"/>
                <a:sym typeface="Merriweather"/>
              </a:rPr>
              <a:t>Nine parameters are used here.</a:t>
            </a:r>
            <a:endParaRPr b="1" sz="1700">
              <a:latin typeface="Merriweather"/>
              <a:ea typeface="Merriweather"/>
              <a:cs typeface="Merriweather"/>
              <a:sym typeface="Merriweather"/>
            </a:endParaRPr>
          </a:p>
          <a:p>
            <a:pPr indent="-336550" lvl="0" marL="457200" rtl="0" algn="l">
              <a:lnSpc>
                <a:spcPct val="115000"/>
              </a:lnSpc>
              <a:spcBef>
                <a:spcPts val="0"/>
              </a:spcBef>
              <a:spcAft>
                <a:spcPts val="0"/>
              </a:spcAft>
              <a:buClr>
                <a:schemeClr val="lt1"/>
              </a:buClr>
              <a:buSzPts val="1700"/>
              <a:buChar char="●"/>
            </a:pPr>
            <a:r>
              <a:rPr b="1" lang="en-US" sz="1700">
                <a:latin typeface="Merriweather"/>
                <a:ea typeface="Merriweather"/>
                <a:cs typeface="Merriweather"/>
                <a:sym typeface="Merriweather"/>
              </a:rPr>
              <a:t>No predictions were made yet.</a:t>
            </a:r>
            <a:r>
              <a:rPr b="1" lang="en-US" sz="1700">
                <a:latin typeface="Arial"/>
                <a:ea typeface="Arial"/>
                <a:cs typeface="Arial"/>
                <a:sym typeface="Arial"/>
              </a:rPr>
              <a:t> </a:t>
            </a:r>
            <a:endParaRPr b="1" sz="1700">
              <a:highlight>
                <a:schemeClr val="dk2"/>
              </a:highlight>
              <a:latin typeface="Merriweather"/>
              <a:ea typeface="Merriweather"/>
              <a:cs typeface="Merriweather"/>
              <a:sym typeface="Merriweather"/>
            </a:endParaRPr>
          </a:p>
          <a:p>
            <a:pPr indent="0" lvl="0" marL="127000" rtl="0" algn="l">
              <a:lnSpc>
                <a:spcPct val="90000"/>
              </a:lnSpc>
              <a:spcBef>
                <a:spcPts val="0"/>
              </a:spcBef>
              <a:spcAft>
                <a:spcPts val="0"/>
              </a:spcAft>
              <a:buSzPts val="2000"/>
              <a:buNone/>
            </a:pPr>
            <a:r>
              <a:t/>
            </a:r>
            <a:endParaRPr sz="10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max_depth'</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Integer</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2</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8</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learning_rate'</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0.001</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prior=</a:t>
            </a:r>
            <a:r>
              <a:rPr lang="en-US" sz="1250">
                <a:solidFill>
                  <a:srgbClr val="CE9178"/>
                </a:solidFill>
                <a:latin typeface="Courier New"/>
                <a:ea typeface="Courier New"/>
                <a:cs typeface="Courier New"/>
                <a:sym typeface="Courier New"/>
              </a:rPr>
              <a:t>'log-uniform'</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subsample'</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0.5</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colsample_bytree'</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0.5</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colsample_bylevel'</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0.5</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colsample_bynode'</a:t>
            </a:r>
            <a:r>
              <a:rPr lang="en-US" sz="1250">
                <a:solidFill>
                  <a:srgbClr val="D4D4D4"/>
                </a:solidFill>
                <a:latin typeface="Courier New"/>
                <a:ea typeface="Courier New"/>
                <a:cs typeface="Courier New"/>
                <a:sym typeface="Courier New"/>
              </a:rPr>
              <a:t> </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0.5</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reg_alpha'</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0.0</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reg_lambda'</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0.0</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0" lvl="0" marL="0" rtl="0" algn="l">
              <a:lnSpc>
                <a:spcPct val="135714"/>
              </a:lnSpc>
              <a:spcBef>
                <a:spcPts val="0"/>
              </a:spcBef>
              <a:spcAft>
                <a:spcPts val="0"/>
              </a:spcAft>
              <a:buClr>
                <a:schemeClr val="dk2"/>
              </a:buClr>
              <a:buSzPts val="1100"/>
              <a:buFont typeface="Arial"/>
              <a:buNone/>
            </a:pPr>
            <a:r>
              <a:rPr lang="en-US" sz="1250">
                <a:solidFill>
                  <a:srgbClr val="CE9178"/>
                </a:solidFill>
                <a:latin typeface="Courier New"/>
                <a:ea typeface="Courier New"/>
                <a:cs typeface="Courier New"/>
                <a:sym typeface="Courier New"/>
              </a:rPr>
              <a:t>gamma'</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Real</a:t>
            </a:r>
            <a:r>
              <a:rPr lang="en-US" sz="1250">
                <a:solidFill>
                  <a:srgbClr val="DCDCDC"/>
                </a:solidFill>
                <a:latin typeface="Courier New"/>
                <a:ea typeface="Courier New"/>
                <a:cs typeface="Courier New"/>
                <a:sym typeface="Courier New"/>
              </a:rPr>
              <a:t>(</a:t>
            </a:r>
            <a:r>
              <a:rPr lang="en-US" sz="1250">
                <a:solidFill>
                  <a:srgbClr val="B5CEA8"/>
                </a:solidFill>
                <a:latin typeface="Courier New"/>
                <a:ea typeface="Courier New"/>
                <a:cs typeface="Courier New"/>
                <a:sym typeface="Courier New"/>
              </a:rPr>
              <a:t>0.0</a:t>
            </a:r>
            <a:r>
              <a:rPr lang="en-US" sz="1250">
                <a:solidFill>
                  <a:srgbClr val="DCDCDC"/>
                </a:solidFill>
                <a:latin typeface="Courier New"/>
                <a:ea typeface="Courier New"/>
                <a:cs typeface="Courier New"/>
                <a:sym typeface="Courier New"/>
              </a:rPr>
              <a:t>,</a:t>
            </a:r>
            <a:r>
              <a:rPr lang="en-US" sz="1250">
                <a:solidFill>
                  <a:srgbClr val="D4D4D4"/>
                </a:solidFill>
                <a:latin typeface="Courier New"/>
                <a:ea typeface="Courier New"/>
                <a:cs typeface="Courier New"/>
                <a:sym typeface="Courier New"/>
              </a:rPr>
              <a:t> </a:t>
            </a:r>
            <a:r>
              <a:rPr lang="en-US" sz="1250">
                <a:solidFill>
                  <a:srgbClr val="B5CEA8"/>
                </a:solidFill>
                <a:latin typeface="Courier New"/>
                <a:ea typeface="Courier New"/>
                <a:cs typeface="Courier New"/>
                <a:sym typeface="Courier New"/>
              </a:rPr>
              <a:t>10.0</a:t>
            </a:r>
            <a:r>
              <a:rPr lang="en-US" sz="1250">
                <a:solidFill>
                  <a:srgbClr val="DCDCDC"/>
                </a:solidFill>
                <a:latin typeface="Courier New"/>
                <a:ea typeface="Courier New"/>
                <a:cs typeface="Courier New"/>
                <a:sym typeface="Courier New"/>
              </a:rPr>
              <a:t>)</a:t>
            </a:r>
            <a:endParaRPr sz="1250">
              <a:solidFill>
                <a:srgbClr val="DCDCDC"/>
              </a:solidFill>
              <a:latin typeface="Courier New"/>
              <a:ea typeface="Courier New"/>
              <a:cs typeface="Courier New"/>
              <a:sym typeface="Courier New"/>
            </a:endParaRPr>
          </a:p>
          <a:p>
            <a:pPr indent="-101600" lvl="0" marL="228600" rtl="0" algn="l">
              <a:lnSpc>
                <a:spcPct val="90000"/>
              </a:lnSpc>
              <a:spcBef>
                <a:spcPts val="0"/>
              </a:spcBef>
              <a:spcAft>
                <a:spcPts val="0"/>
              </a:spcAft>
              <a:buSzPts val="2000"/>
              <a:buNone/>
            </a:pPr>
            <a:r>
              <a:t/>
            </a:r>
            <a:endParaRPr/>
          </a:p>
        </p:txBody>
      </p:sp>
      <p:sp>
        <p:nvSpPr>
          <p:cNvPr id="185" name="Google Shape;185;p15"/>
          <p:cNvSpPr txBox="1"/>
          <p:nvPr>
            <p:ph idx="2" type="body"/>
          </p:nvPr>
        </p:nvSpPr>
        <p:spPr>
          <a:xfrm>
            <a:off x="7924800" y="3581400"/>
            <a:ext cx="3429000" cy="1828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600"/>
              <a:buNone/>
            </a:pPr>
            <a:r>
              <a:t/>
            </a:r>
            <a:endParaRPr/>
          </a:p>
        </p:txBody>
      </p:sp>
      <p:pic>
        <p:nvPicPr>
          <p:cNvPr id="186" name="Google Shape;186;p15"/>
          <p:cNvPicPr preferRelativeResize="0"/>
          <p:nvPr/>
        </p:nvPicPr>
        <p:blipFill>
          <a:blip r:embed="rId3">
            <a:alphaModFix/>
          </a:blip>
          <a:stretch>
            <a:fillRect/>
          </a:stretch>
        </p:blipFill>
        <p:spPr>
          <a:xfrm>
            <a:off x="5475900" y="1257463"/>
            <a:ext cx="6593299" cy="4343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3"/>
          <p:cNvSpPr txBox="1"/>
          <p:nvPr>
            <p:ph type="title"/>
          </p:nvPr>
        </p:nvSpPr>
        <p:spPr>
          <a:xfrm>
            <a:off x="77525" y="83325"/>
            <a:ext cx="5110500" cy="29589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15000"/>
              </a:lnSpc>
              <a:spcBef>
                <a:spcPts val="0"/>
              </a:spcBef>
              <a:spcAft>
                <a:spcPts val="0"/>
              </a:spcAft>
              <a:buClr>
                <a:schemeClr val="dk2"/>
              </a:buClr>
              <a:buSzPct val="48768"/>
              <a:buFont typeface="Arial"/>
              <a:buNone/>
            </a:pPr>
            <a:r>
              <a:rPr lang="en-US" sz="2255">
                <a:solidFill>
                  <a:srgbClr val="FF00FF"/>
                </a:solidFill>
                <a:highlight>
                  <a:schemeClr val="dk2"/>
                </a:highlight>
                <a:latin typeface="Merriweather"/>
                <a:ea typeface="Merriweather"/>
                <a:cs typeface="Merriweather"/>
                <a:sym typeface="Merriweather"/>
              </a:rPr>
              <a:t>XGBoost 4th round:</a:t>
            </a:r>
            <a:endParaRPr sz="2255">
              <a:solidFill>
                <a:srgbClr val="FF00FF"/>
              </a:solidFill>
              <a:highlight>
                <a:schemeClr val="dk2"/>
              </a:highlight>
              <a:latin typeface="Merriweather"/>
              <a:ea typeface="Merriweather"/>
              <a:cs typeface="Merriweather"/>
              <a:sym typeface="Merriweather"/>
            </a:endParaRPr>
          </a:p>
          <a:p>
            <a:pPr indent="-334327" lvl="0" marL="457200" rtl="0" algn="l">
              <a:lnSpc>
                <a:spcPct val="115000"/>
              </a:lnSpc>
              <a:spcBef>
                <a:spcPts val="0"/>
              </a:spcBef>
              <a:spcAft>
                <a:spcPts val="0"/>
              </a:spcAft>
              <a:buClr>
                <a:schemeClr val="lt1"/>
              </a:buClr>
              <a:buSzPct val="100000"/>
              <a:buFont typeface="Merriweather"/>
              <a:buChar char="●"/>
            </a:pPr>
            <a:r>
              <a:rPr b="1" lang="en-US" sz="1850">
                <a:solidFill>
                  <a:schemeClr val="lt1"/>
                </a:solidFill>
                <a:latin typeface="Merriweather"/>
                <a:ea typeface="Merriweather"/>
                <a:cs typeface="Merriweather"/>
                <a:sym typeface="Merriweather"/>
              </a:rPr>
              <a:t>Added: ‘n_estimators:Integer (50, 500)’, ‘min_child_weight:Integer (1, 10)’</a:t>
            </a:r>
            <a:endParaRPr b="1" sz="1850">
              <a:solidFill>
                <a:schemeClr val="lt1"/>
              </a:solidFill>
              <a:latin typeface="Merriweather"/>
              <a:ea typeface="Merriweather"/>
              <a:cs typeface="Merriweather"/>
              <a:sym typeface="Merriweather"/>
            </a:endParaRPr>
          </a:p>
          <a:p>
            <a:pPr indent="-334327" lvl="0" marL="457200" rtl="0" algn="l">
              <a:lnSpc>
                <a:spcPct val="115000"/>
              </a:lnSpc>
              <a:spcBef>
                <a:spcPts val="0"/>
              </a:spcBef>
              <a:spcAft>
                <a:spcPts val="0"/>
              </a:spcAft>
              <a:buClr>
                <a:schemeClr val="lt1"/>
              </a:buClr>
              <a:buSzPct val="100000"/>
              <a:buFont typeface="Merriweather"/>
              <a:buChar char="●"/>
            </a:pPr>
            <a:r>
              <a:rPr b="1" lang="en-US" sz="1850">
                <a:solidFill>
                  <a:schemeClr val="lt1"/>
                </a:solidFill>
                <a:latin typeface="Merriweather"/>
                <a:ea typeface="Merriweather"/>
                <a:cs typeface="Merriweather"/>
                <a:sym typeface="Merriweather"/>
              </a:rPr>
              <a:t>Adjusted: ‘reg_alpha (0.0, 2.0)’, ‘gamma (0.0, 5.0)’</a:t>
            </a:r>
            <a:endParaRPr b="1" sz="1850">
              <a:solidFill>
                <a:schemeClr val="lt1"/>
              </a:solidFill>
              <a:latin typeface="Merriweather"/>
              <a:ea typeface="Merriweather"/>
              <a:cs typeface="Merriweather"/>
              <a:sym typeface="Merriweather"/>
            </a:endParaRPr>
          </a:p>
          <a:p>
            <a:pPr indent="-334327" lvl="0" marL="457200" rtl="0" algn="l">
              <a:lnSpc>
                <a:spcPct val="115000"/>
              </a:lnSpc>
              <a:spcBef>
                <a:spcPts val="0"/>
              </a:spcBef>
              <a:spcAft>
                <a:spcPts val="0"/>
              </a:spcAft>
              <a:buClr>
                <a:schemeClr val="lt1"/>
              </a:buClr>
              <a:buSzPct val="100000"/>
              <a:buFont typeface="Merriweather"/>
              <a:buChar char="●"/>
            </a:pPr>
            <a:r>
              <a:rPr b="1" lang="en-US" sz="1850">
                <a:solidFill>
                  <a:schemeClr val="lt1"/>
                </a:solidFill>
                <a:latin typeface="Merriweather"/>
                <a:ea typeface="Merriweather"/>
                <a:cs typeface="Merriweather"/>
                <a:sym typeface="Merriweather"/>
              </a:rPr>
              <a:t>Adjusted: CV=8, n_iter=40</a:t>
            </a:r>
            <a:endParaRPr b="1" sz="1850">
              <a:solidFill>
                <a:schemeClr val="lt1"/>
              </a:solidFill>
              <a:latin typeface="Merriweather"/>
              <a:ea typeface="Merriweather"/>
              <a:cs typeface="Merriweather"/>
              <a:sym typeface="Merriweather"/>
            </a:endParaRPr>
          </a:p>
          <a:p>
            <a:pPr indent="-334327" lvl="0" marL="457200" rtl="0" algn="l">
              <a:lnSpc>
                <a:spcPct val="115000"/>
              </a:lnSpc>
              <a:spcBef>
                <a:spcPts val="0"/>
              </a:spcBef>
              <a:spcAft>
                <a:spcPts val="0"/>
              </a:spcAft>
              <a:buClr>
                <a:schemeClr val="lt1"/>
              </a:buClr>
              <a:buSzPct val="100000"/>
              <a:buFont typeface="Merriweather"/>
              <a:buChar char="●"/>
            </a:pPr>
            <a:r>
              <a:rPr b="1" lang="en-US" sz="1850">
                <a:solidFill>
                  <a:schemeClr val="lt1"/>
                </a:solidFill>
                <a:latin typeface="Merriweather"/>
                <a:ea typeface="Merriweather"/>
                <a:cs typeface="Merriweather"/>
                <a:sym typeface="Merriweather"/>
              </a:rPr>
              <a:t>scoring=r2, added MSE &amp; MAE for testing data</a:t>
            </a:r>
            <a:endParaRPr b="1" sz="1850">
              <a:solidFill>
                <a:schemeClr val="lt1"/>
              </a:solidFill>
              <a:latin typeface="Merriweather"/>
              <a:ea typeface="Merriweather"/>
              <a:cs typeface="Merriweather"/>
              <a:sym typeface="Merriweather"/>
            </a:endParaRPr>
          </a:p>
          <a:p>
            <a:pPr indent="0" lvl="0" marL="0" rtl="0" algn="l">
              <a:lnSpc>
                <a:spcPct val="90000"/>
              </a:lnSpc>
              <a:spcBef>
                <a:spcPts val="0"/>
              </a:spcBef>
              <a:spcAft>
                <a:spcPts val="0"/>
              </a:spcAft>
              <a:buClr>
                <a:schemeClr val="accent1"/>
              </a:buClr>
              <a:buSzPct val="100000"/>
              <a:buFont typeface="Century Schoolbook"/>
              <a:buNone/>
            </a:pPr>
            <a:r>
              <a:t/>
            </a:r>
            <a:endParaRPr/>
          </a:p>
        </p:txBody>
      </p:sp>
      <p:pic>
        <p:nvPicPr>
          <p:cNvPr id="192" name="Google Shape;192;p13"/>
          <p:cNvPicPr preferRelativeResize="0"/>
          <p:nvPr/>
        </p:nvPicPr>
        <p:blipFill>
          <a:blip r:embed="rId3">
            <a:alphaModFix/>
          </a:blip>
          <a:stretch>
            <a:fillRect/>
          </a:stretch>
        </p:blipFill>
        <p:spPr>
          <a:xfrm>
            <a:off x="6105150" y="83325"/>
            <a:ext cx="6086842" cy="5042850"/>
          </a:xfrm>
          <a:prstGeom prst="rect">
            <a:avLst/>
          </a:prstGeom>
          <a:noFill/>
          <a:ln>
            <a:noFill/>
          </a:ln>
        </p:spPr>
      </p:pic>
      <p:pic>
        <p:nvPicPr>
          <p:cNvPr id="193" name="Google Shape;193;p13"/>
          <p:cNvPicPr preferRelativeResize="0"/>
          <p:nvPr/>
        </p:nvPicPr>
        <p:blipFill>
          <a:blip r:embed="rId4">
            <a:alphaModFix/>
          </a:blip>
          <a:stretch>
            <a:fillRect/>
          </a:stretch>
        </p:blipFill>
        <p:spPr>
          <a:xfrm>
            <a:off x="77525" y="2760201"/>
            <a:ext cx="6086849" cy="26555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f6c4f7cb24_0_0"/>
          <p:cNvSpPr txBox="1"/>
          <p:nvPr>
            <p:ph type="title"/>
          </p:nvPr>
        </p:nvSpPr>
        <p:spPr>
          <a:xfrm>
            <a:off x="130425" y="871425"/>
            <a:ext cx="6924900" cy="1145100"/>
          </a:xfrm>
          <a:prstGeom prst="rect">
            <a:avLst/>
          </a:prstGeom>
        </p:spPr>
        <p:txBody>
          <a:bodyPr anchorCtr="0" anchor="b" bIns="45700" lIns="91425" spcFirstLastPara="1" rIns="91425" wrap="square" tIns="45700">
            <a:normAutofit fontScale="90000"/>
          </a:bodyPr>
          <a:lstStyle/>
          <a:p>
            <a:pPr indent="0" lvl="0" marL="0" rtl="0" algn="l">
              <a:lnSpc>
                <a:spcPct val="115000"/>
              </a:lnSpc>
              <a:spcBef>
                <a:spcPts val="0"/>
              </a:spcBef>
              <a:spcAft>
                <a:spcPts val="0"/>
              </a:spcAft>
              <a:buClr>
                <a:schemeClr val="dk2"/>
              </a:buClr>
              <a:buSzPct val="48768"/>
              <a:buFont typeface="Arial"/>
              <a:buNone/>
            </a:pPr>
            <a:r>
              <a:rPr lang="en-US" sz="2255">
                <a:solidFill>
                  <a:srgbClr val="00FFFF"/>
                </a:solidFill>
                <a:highlight>
                  <a:schemeClr val="dk2"/>
                </a:highlight>
                <a:latin typeface="Merriweather"/>
                <a:ea typeface="Merriweather"/>
                <a:cs typeface="Merriweather"/>
                <a:sym typeface="Merriweather"/>
              </a:rPr>
              <a:t>XGBoost 9th round:</a:t>
            </a:r>
            <a:endParaRPr b="1" sz="1655">
              <a:solidFill>
                <a:srgbClr val="00FFFF"/>
              </a:solidFill>
              <a:latin typeface="Arial"/>
              <a:ea typeface="Arial"/>
              <a:cs typeface="Arial"/>
              <a:sym typeface="Arial"/>
            </a:endParaRPr>
          </a:p>
          <a:p>
            <a:pPr indent="-339089" lvl="0" marL="457200" rtl="0" algn="l">
              <a:lnSpc>
                <a:spcPct val="115000"/>
              </a:lnSpc>
              <a:spcBef>
                <a:spcPts val="0"/>
              </a:spcBef>
              <a:spcAft>
                <a:spcPts val="0"/>
              </a:spcAft>
              <a:buClr>
                <a:schemeClr val="lt1"/>
              </a:buClr>
              <a:buSzPct val="100000"/>
              <a:buFont typeface="Merriweather"/>
              <a:buChar char="●"/>
            </a:pPr>
            <a:r>
              <a:rPr b="1" lang="en-US" sz="1933">
                <a:solidFill>
                  <a:schemeClr val="lt1"/>
                </a:solidFill>
                <a:latin typeface="Merriweather"/>
                <a:ea typeface="Merriweather"/>
                <a:cs typeface="Merriweather"/>
                <a:sym typeface="Merriweather"/>
              </a:rPr>
              <a:t>Used updated data.</a:t>
            </a:r>
            <a:endParaRPr b="1" sz="1933">
              <a:solidFill>
                <a:schemeClr val="lt1"/>
              </a:solidFill>
              <a:latin typeface="Merriweather"/>
              <a:ea typeface="Merriweather"/>
              <a:cs typeface="Merriweather"/>
              <a:sym typeface="Merriweather"/>
            </a:endParaRPr>
          </a:p>
          <a:p>
            <a:pPr indent="-339089" lvl="0" marL="457200" rtl="0" algn="l">
              <a:lnSpc>
                <a:spcPct val="115000"/>
              </a:lnSpc>
              <a:spcBef>
                <a:spcPts val="0"/>
              </a:spcBef>
              <a:spcAft>
                <a:spcPts val="0"/>
              </a:spcAft>
              <a:buClr>
                <a:schemeClr val="lt1"/>
              </a:buClr>
              <a:buSzPct val="100000"/>
              <a:buFont typeface="Merriweather"/>
              <a:buChar char="●"/>
            </a:pPr>
            <a:r>
              <a:rPr b="1" lang="en-US" sz="1933">
                <a:solidFill>
                  <a:schemeClr val="lt1"/>
                </a:solidFill>
                <a:latin typeface="Merriweather"/>
                <a:ea typeface="Merriweather"/>
                <a:cs typeface="Merriweather"/>
                <a:sym typeface="Merriweather"/>
              </a:rPr>
              <a:t>Adjusted 4 of the hyperparameters to </a:t>
            </a:r>
            <a:r>
              <a:rPr b="1" lang="en-US" sz="1933">
                <a:solidFill>
                  <a:schemeClr val="lt1"/>
                </a:solidFill>
                <a:latin typeface="Merriweather"/>
                <a:ea typeface="Merriweather"/>
                <a:cs typeface="Merriweather"/>
                <a:sym typeface="Merriweather"/>
              </a:rPr>
              <a:t>accommodate</a:t>
            </a:r>
            <a:r>
              <a:rPr b="1" lang="en-US" sz="1933">
                <a:solidFill>
                  <a:schemeClr val="lt1"/>
                </a:solidFill>
                <a:latin typeface="Merriweather"/>
                <a:ea typeface="Merriweather"/>
                <a:cs typeface="Merriweather"/>
                <a:sym typeface="Merriweather"/>
              </a:rPr>
              <a:t> data size &amp; prevent overfitting.</a:t>
            </a:r>
            <a:endParaRPr b="1" sz="1933">
              <a:solidFill>
                <a:schemeClr val="lt1"/>
              </a:solidFill>
              <a:latin typeface="Merriweather"/>
              <a:ea typeface="Merriweather"/>
              <a:cs typeface="Merriweather"/>
              <a:sym typeface="Merriweather"/>
            </a:endParaRPr>
          </a:p>
          <a:p>
            <a:pPr indent="-339089" lvl="0" marL="457200" rtl="0" algn="l">
              <a:lnSpc>
                <a:spcPct val="115000"/>
              </a:lnSpc>
              <a:spcBef>
                <a:spcPts val="0"/>
              </a:spcBef>
              <a:spcAft>
                <a:spcPts val="0"/>
              </a:spcAft>
              <a:buClr>
                <a:schemeClr val="lt1"/>
              </a:buClr>
              <a:buSzPct val="100000"/>
              <a:buFont typeface="Merriweather"/>
              <a:buChar char="●"/>
            </a:pPr>
            <a:r>
              <a:rPr b="1" lang="en-US" sz="1933">
                <a:solidFill>
                  <a:schemeClr val="lt1"/>
                </a:solidFill>
                <a:latin typeface="Merriweather"/>
                <a:ea typeface="Merriweather"/>
                <a:cs typeface="Merriweather"/>
                <a:sym typeface="Merriweather"/>
              </a:rPr>
              <a:t>n_iter=50 </a:t>
            </a:r>
            <a:endParaRPr b="1" sz="1933">
              <a:solidFill>
                <a:schemeClr val="lt1"/>
              </a:solidFill>
              <a:latin typeface="Merriweather"/>
              <a:ea typeface="Merriweather"/>
              <a:cs typeface="Merriweather"/>
              <a:sym typeface="Merriweather"/>
            </a:endParaRPr>
          </a:p>
          <a:p>
            <a:pPr indent="-334327" lvl="0" marL="457200" rtl="0" algn="l">
              <a:lnSpc>
                <a:spcPct val="115000"/>
              </a:lnSpc>
              <a:spcBef>
                <a:spcPts val="0"/>
              </a:spcBef>
              <a:spcAft>
                <a:spcPts val="0"/>
              </a:spcAft>
              <a:buClr>
                <a:schemeClr val="lt1"/>
              </a:buClr>
              <a:buSzPct val="100000"/>
              <a:buFont typeface="Merriweather"/>
              <a:buChar char="●"/>
            </a:pPr>
            <a:r>
              <a:rPr b="1" lang="en-US" sz="1850">
                <a:solidFill>
                  <a:schemeClr val="lt1"/>
                </a:solidFill>
                <a:latin typeface="Merriweather"/>
                <a:ea typeface="Merriweather"/>
                <a:cs typeface="Merriweather"/>
                <a:sym typeface="Merriweather"/>
              </a:rPr>
              <a:t>added MSE &amp; MAE for training data</a:t>
            </a:r>
            <a:endParaRPr b="1" sz="1850">
              <a:solidFill>
                <a:schemeClr val="lt1"/>
              </a:solidFill>
              <a:latin typeface="Merriweather"/>
              <a:ea typeface="Merriweather"/>
              <a:cs typeface="Merriweather"/>
              <a:sym typeface="Merriweather"/>
            </a:endParaRPr>
          </a:p>
        </p:txBody>
      </p:sp>
      <p:pic>
        <p:nvPicPr>
          <p:cNvPr id="200" name="Google Shape;200;g2f6c4f7cb24_0_0"/>
          <p:cNvPicPr preferRelativeResize="0"/>
          <p:nvPr/>
        </p:nvPicPr>
        <p:blipFill>
          <a:blip r:embed="rId3">
            <a:alphaModFix/>
          </a:blip>
          <a:stretch>
            <a:fillRect/>
          </a:stretch>
        </p:blipFill>
        <p:spPr>
          <a:xfrm>
            <a:off x="0" y="2095500"/>
            <a:ext cx="6701075" cy="3006875"/>
          </a:xfrm>
          <a:prstGeom prst="rect">
            <a:avLst/>
          </a:prstGeom>
          <a:noFill/>
          <a:ln>
            <a:noFill/>
          </a:ln>
        </p:spPr>
      </p:pic>
      <p:pic>
        <p:nvPicPr>
          <p:cNvPr id="201" name="Google Shape;201;g2f6c4f7cb24_0_0"/>
          <p:cNvPicPr preferRelativeResize="0"/>
          <p:nvPr/>
        </p:nvPicPr>
        <p:blipFill>
          <a:blip r:embed="rId4">
            <a:alphaModFix/>
          </a:blip>
          <a:stretch>
            <a:fillRect/>
          </a:stretch>
        </p:blipFill>
        <p:spPr>
          <a:xfrm>
            <a:off x="7167450" y="90300"/>
            <a:ext cx="4902025" cy="2568855"/>
          </a:xfrm>
          <a:prstGeom prst="rect">
            <a:avLst/>
          </a:prstGeom>
          <a:noFill/>
          <a:ln>
            <a:noFill/>
          </a:ln>
        </p:spPr>
      </p:pic>
      <p:pic>
        <p:nvPicPr>
          <p:cNvPr id="202" name="Google Shape;202;g2f6c4f7cb24_0_0"/>
          <p:cNvPicPr preferRelativeResize="0"/>
          <p:nvPr/>
        </p:nvPicPr>
        <p:blipFill>
          <a:blip r:embed="rId5">
            <a:alphaModFix/>
          </a:blip>
          <a:stretch>
            <a:fillRect/>
          </a:stretch>
        </p:blipFill>
        <p:spPr>
          <a:xfrm>
            <a:off x="7167450" y="2659150"/>
            <a:ext cx="4902022" cy="410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14"/>
          <p:cNvPicPr preferRelativeResize="0"/>
          <p:nvPr/>
        </p:nvPicPr>
        <p:blipFill>
          <a:blip r:embed="rId3">
            <a:alphaModFix/>
          </a:blip>
          <a:stretch>
            <a:fillRect/>
          </a:stretch>
        </p:blipFill>
        <p:spPr>
          <a:xfrm>
            <a:off x="152400" y="67850"/>
            <a:ext cx="7632548" cy="3281012"/>
          </a:xfrm>
          <a:prstGeom prst="rect">
            <a:avLst/>
          </a:prstGeom>
          <a:noFill/>
          <a:ln>
            <a:noFill/>
          </a:ln>
        </p:spPr>
      </p:pic>
      <p:pic>
        <p:nvPicPr>
          <p:cNvPr id="208" name="Google Shape;208;p14"/>
          <p:cNvPicPr preferRelativeResize="0"/>
          <p:nvPr/>
        </p:nvPicPr>
        <p:blipFill>
          <a:blip r:embed="rId4">
            <a:alphaModFix/>
          </a:blip>
          <a:stretch>
            <a:fillRect/>
          </a:stretch>
        </p:blipFill>
        <p:spPr>
          <a:xfrm>
            <a:off x="152400" y="3424600"/>
            <a:ext cx="4301350" cy="3281001"/>
          </a:xfrm>
          <a:prstGeom prst="rect">
            <a:avLst/>
          </a:prstGeom>
          <a:noFill/>
          <a:ln>
            <a:noFill/>
          </a:ln>
        </p:spPr>
      </p:pic>
      <p:pic>
        <p:nvPicPr>
          <p:cNvPr id="209" name="Google Shape;209;p14"/>
          <p:cNvPicPr preferRelativeResize="0"/>
          <p:nvPr/>
        </p:nvPicPr>
        <p:blipFill>
          <a:blip r:embed="rId5">
            <a:alphaModFix/>
          </a:blip>
          <a:stretch>
            <a:fillRect/>
          </a:stretch>
        </p:blipFill>
        <p:spPr>
          <a:xfrm>
            <a:off x="4559450" y="3429000"/>
            <a:ext cx="7632548" cy="3276600"/>
          </a:xfrm>
          <a:prstGeom prst="rect">
            <a:avLst/>
          </a:prstGeom>
          <a:noFill/>
          <a:ln>
            <a:noFill/>
          </a:ln>
        </p:spPr>
      </p:pic>
      <p:sp>
        <p:nvSpPr>
          <p:cNvPr id="210" name="Google Shape;210;p14"/>
          <p:cNvSpPr txBox="1"/>
          <p:nvPr/>
        </p:nvSpPr>
        <p:spPr>
          <a:xfrm>
            <a:off x="8276900" y="249600"/>
            <a:ext cx="3717900" cy="32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US" sz="2000">
                <a:solidFill>
                  <a:srgbClr val="00FF00"/>
                </a:solidFill>
                <a:highlight>
                  <a:schemeClr val="dk2"/>
                </a:highlight>
                <a:latin typeface="Merriweather"/>
                <a:ea typeface="Merriweather"/>
                <a:cs typeface="Merriweather"/>
                <a:sym typeface="Merriweather"/>
              </a:rPr>
              <a:t>XGBoost Mock Gradio:</a:t>
            </a:r>
            <a:endParaRPr b="1" sz="1550">
              <a:solidFill>
                <a:schemeClr val="dk2"/>
              </a:solidFill>
              <a:latin typeface="Merriweather"/>
              <a:ea typeface="Merriweather"/>
              <a:cs typeface="Merriweather"/>
              <a:sym typeface="Merriweather"/>
            </a:endParaRPr>
          </a:p>
          <a:p>
            <a:pPr indent="-336550" lvl="0" marL="457200" rtl="0" algn="l">
              <a:lnSpc>
                <a:spcPct val="115000"/>
              </a:lnSpc>
              <a:spcBef>
                <a:spcPts val="0"/>
              </a:spcBef>
              <a:spcAft>
                <a:spcPts val="0"/>
              </a:spcAft>
              <a:buClr>
                <a:schemeClr val="lt1"/>
              </a:buClr>
              <a:buSzPts val="1700"/>
              <a:buFont typeface="Merriweather"/>
              <a:buChar char="●"/>
            </a:pPr>
            <a:r>
              <a:rPr b="1" lang="en-US" sz="1700">
                <a:solidFill>
                  <a:schemeClr val="lt1"/>
                </a:solidFill>
                <a:latin typeface="Merriweather"/>
                <a:ea typeface="Merriweather"/>
                <a:cs typeface="Merriweather"/>
                <a:sym typeface="Merriweather"/>
              </a:rPr>
              <a:t>Created a new dataframe with only 4 of the features to prepare for a mock gradio interface.</a:t>
            </a:r>
            <a:endParaRPr b="1" sz="1700">
              <a:solidFill>
                <a:schemeClr val="lt1"/>
              </a:solidFill>
              <a:latin typeface="Merriweather"/>
              <a:ea typeface="Merriweather"/>
              <a:cs typeface="Merriweather"/>
              <a:sym typeface="Merriweather"/>
            </a:endParaRPr>
          </a:p>
          <a:p>
            <a:pPr indent="-336550" lvl="0" marL="457200" rtl="0" algn="l">
              <a:lnSpc>
                <a:spcPct val="115000"/>
              </a:lnSpc>
              <a:spcBef>
                <a:spcPts val="0"/>
              </a:spcBef>
              <a:spcAft>
                <a:spcPts val="0"/>
              </a:spcAft>
              <a:buClr>
                <a:schemeClr val="lt1"/>
              </a:buClr>
              <a:buSzPts val="1700"/>
              <a:buFont typeface="Merriweather"/>
              <a:buChar char="●"/>
            </a:pPr>
            <a:r>
              <a:rPr b="1" lang="en-US" sz="1700">
                <a:solidFill>
                  <a:schemeClr val="lt1"/>
                </a:solidFill>
                <a:latin typeface="Merriweather"/>
                <a:ea typeface="Merriweather"/>
                <a:cs typeface="Merriweather"/>
                <a:sym typeface="Merriweather"/>
              </a:rPr>
              <a:t>Built a function for gradio using Bedrooms, Total Baths, and Sqft to predict the home price.</a:t>
            </a:r>
            <a:endParaRPr b="1" sz="17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2000">
              <a:solidFill>
                <a:schemeClr val="lt1"/>
              </a:solidFill>
              <a:latin typeface="Merriweather"/>
              <a:ea typeface="Merriweather"/>
              <a:cs typeface="Merriweather"/>
              <a:sym typeface="Merriweathe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f67250b2d7_0_56"/>
          <p:cNvSpPr txBox="1"/>
          <p:nvPr>
            <p:ph type="title"/>
          </p:nvPr>
        </p:nvSpPr>
        <p:spPr>
          <a:xfrm>
            <a:off x="863873" y="3655350"/>
            <a:ext cx="9601200" cy="183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entury Schoolbook"/>
              <a:buNone/>
            </a:pPr>
            <a:r>
              <a:rPr lang="en-US"/>
              <a:t>Regression:</a:t>
            </a:r>
            <a:endParaRPr/>
          </a:p>
          <a:p>
            <a:pPr indent="0" lvl="0" marL="0" rtl="0" algn="l">
              <a:lnSpc>
                <a:spcPct val="90000"/>
              </a:lnSpc>
              <a:spcBef>
                <a:spcPts val="0"/>
              </a:spcBef>
              <a:spcAft>
                <a:spcPts val="0"/>
              </a:spcAft>
              <a:buClr>
                <a:schemeClr val="dk1"/>
              </a:buClr>
              <a:buSzPts val="5200"/>
              <a:buFont typeface="Century Schoolbook"/>
              <a:buNone/>
            </a:pPr>
            <a:r>
              <a:rPr lang="en-US"/>
              <a:t>LightGBM</a:t>
            </a:r>
            <a:r>
              <a:rPr lang="en-US"/>
              <a:t> Modules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2f67250b2d7_1_0"/>
          <p:cNvPicPr preferRelativeResize="0"/>
          <p:nvPr/>
        </p:nvPicPr>
        <p:blipFill>
          <a:blip r:embed="rId3">
            <a:alphaModFix/>
          </a:blip>
          <a:stretch>
            <a:fillRect/>
          </a:stretch>
        </p:blipFill>
        <p:spPr>
          <a:xfrm>
            <a:off x="212200" y="1129275"/>
            <a:ext cx="6105525" cy="5076825"/>
          </a:xfrm>
          <a:prstGeom prst="rect">
            <a:avLst/>
          </a:prstGeom>
          <a:noFill/>
          <a:ln>
            <a:noFill/>
          </a:ln>
        </p:spPr>
      </p:pic>
      <p:sp>
        <p:nvSpPr>
          <p:cNvPr id="222" name="Google Shape;222;g2f67250b2d7_1_0"/>
          <p:cNvSpPr txBox="1"/>
          <p:nvPr/>
        </p:nvSpPr>
        <p:spPr>
          <a:xfrm>
            <a:off x="309000" y="189400"/>
            <a:ext cx="59508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Schoolbook"/>
                <a:ea typeface="Century Schoolbook"/>
                <a:cs typeface="Century Schoolbook"/>
                <a:sym typeface="Century Schoolbook"/>
              </a:rPr>
              <a:t>Heatmap</a:t>
            </a:r>
            <a:endParaRPr sz="2000">
              <a:solidFill>
                <a:schemeClr val="lt1"/>
              </a:solidFill>
              <a:latin typeface="Century Schoolbook"/>
              <a:ea typeface="Century Schoolbook"/>
              <a:cs typeface="Century Schoolbook"/>
              <a:sym typeface="Century Schoolbook"/>
            </a:endParaRPr>
          </a:p>
        </p:txBody>
      </p:sp>
      <p:sp>
        <p:nvSpPr>
          <p:cNvPr id="223" name="Google Shape;223;g2f67250b2d7_1_0"/>
          <p:cNvSpPr txBox="1"/>
          <p:nvPr/>
        </p:nvSpPr>
        <p:spPr>
          <a:xfrm>
            <a:off x="1564975" y="428625"/>
            <a:ext cx="574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f67250b2d7_1_21"/>
          <p:cNvSpPr txBox="1"/>
          <p:nvPr/>
        </p:nvSpPr>
        <p:spPr>
          <a:xfrm>
            <a:off x="299050" y="1654700"/>
            <a:ext cx="66885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C586C0"/>
                </a:solidFill>
                <a:highlight>
                  <a:srgbClr val="1E1E1E"/>
                </a:highlight>
                <a:latin typeface="Courier New"/>
                <a:ea typeface="Courier New"/>
                <a:cs typeface="Courier New"/>
                <a:sym typeface="Courier New"/>
              </a:rPr>
              <a:t>from</a:t>
            </a:r>
            <a:r>
              <a:rPr lang="en-US" sz="1050">
                <a:solidFill>
                  <a:srgbClr val="D4D4D4"/>
                </a:solidFill>
                <a:highlight>
                  <a:srgbClr val="1E1E1E"/>
                </a:highlight>
                <a:latin typeface="Courier New"/>
                <a:ea typeface="Courier New"/>
                <a:cs typeface="Courier New"/>
                <a:sym typeface="Courier New"/>
              </a:rPr>
              <a:t> skopt.space </a:t>
            </a:r>
            <a:r>
              <a:rPr lang="en-US" sz="1050">
                <a:solidFill>
                  <a:srgbClr val="C586C0"/>
                </a:solidFill>
                <a:highlight>
                  <a:srgbClr val="1E1E1E"/>
                </a:highlight>
                <a:latin typeface="Courier New"/>
                <a:ea typeface="Courier New"/>
                <a:cs typeface="Courier New"/>
                <a:sym typeface="Courier New"/>
              </a:rPr>
              <a:t>import</a:t>
            </a:r>
            <a:r>
              <a:rPr lang="en-US" sz="1050">
                <a:solidFill>
                  <a:srgbClr val="D4D4D4"/>
                </a:solidFill>
                <a:highlight>
                  <a:srgbClr val="1E1E1E"/>
                </a:highlight>
                <a:latin typeface="Courier New"/>
                <a:ea typeface="Courier New"/>
                <a:cs typeface="Courier New"/>
                <a:sym typeface="Courier New"/>
              </a:rPr>
              <a:t> Real</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Categorical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6AA94F"/>
                </a:solidFill>
                <a:highlight>
                  <a:srgbClr val="1E1E1E"/>
                </a:highlight>
                <a:latin typeface="Courier New"/>
                <a:ea typeface="Courier New"/>
                <a:cs typeface="Courier New"/>
                <a:sym typeface="Courier New"/>
              </a:rPr>
              <a:t># defining parameters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params = </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'num_leaves'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20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50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'learning_rate'</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Real</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0.01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0.1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'log-uniform'</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'n_estimators'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500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'max_depth'</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10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'metric'</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Categorical</a:t>
            </a:r>
            <a:r>
              <a:rPr lang="en-US" sz="1050">
                <a:solidFill>
                  <a:srgbClr val="DCDCDC"/>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'l1'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'l2'</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'rmse'</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'min_child_samples'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200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p:txBody>
      </p:sp>
      <p:sp>
        <p:nvSpPr>
          <p:cNvPr id="230" name="Google Shape;230;g2f67250b2d7_1_21"/>
          <p:cNvSpPr txBox="1"/>
          <p:nvPr/>
        </p:nvSpPr>
        <p:spPr>
          <a:xfrm>
            <a:off x="229275" y="408700"/>
            <a:ext cx="45354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Schoolbook"/>
                <a:ea typeface="Century Schoolbook"/>
                <a:cs typeface="Century Schoolbook"/>
                <a:sym typeface="Century Schoolbook"/>
              </a:rPr>
              <a:t>Hyperparameters</a:t>
            </a:r>
            <a:endParaRPr sz="2000">
              <a:solidFill>
                <a:schemeClr val="lt1"/>
              </a:solidFill>
              <a:latin typeface="Century Schoolbook"/>
              <a:ea typeface="Century Schoolbook"/>
              <a:cs typeface="Century Schoolbook"/>
              <a:sym typeface="Century Schoolbook"/>
            </a:endParaRPr>
          </a:p>
        </p:txBody>
      </p:sp>
      <p:sp>
        <p:nvSpPr>
          <p:cNvPr id="231" name="Google Shape;231;g2f67250b2d7_1_21"/>
          <p:cNvSpPr txBox="1"/>
          <p:nvPr/>
        </p:nvSpPr>
        <p:spPr>
          <a:xfrm>
            <a:off x="5462475" y="608025"/>
            <a:ext cx="3000000" cy="144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6AA94F"/>
                </a:solidFill>
                <a:highlight>
                  <a:srgbClr val="1E1E1E"/>
                </a:highlight>
                <a:latin typeface="Courier New"/>
                <a:ea typeface="Courier New"/>
                <a:cs typeface="Courier New"/>
                <a:sym typeface="Courier New"/>
              </a:rPr>
              <a:t># Define L</a:t>
            </a:r>
            <a:r>
              <a:rPr lang="en-US" sz="1050">
                <a:solidFill>
                  <a:srgbClr val="6AA94F"/>
                </a:solidFill>
                <a:highlight>
                  <a:srgbClr val="1E1E1E"/>
                </a:highlight>
                <a:latin typeface="Courier New"/>
                <a:ea typeface="Courier New"/>
                <a:cs typeface="Courier New"/>
                <a:sym typeface="Courier New"/>
              </a:rPr>
              <a:t>ightGBM model</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C586C0"/>
                </a:solidFill>
                <a:highlight>
                  <a:srgbClr val="1E1E1E"/>
                </a:highlight>
                <a:latin typeface="Courier New"/>
                <a:ea typeface="Courier New"/>
                <a:cs typeface="Courier New"/>
                <a:sym typeface="Courier New"/>
              </a:rPr>
              <a:t>import</a:t>
            </a:r>
            <a:r>
              <a:rPr lang="en-US" sz="1050">
                <a:solidFill>
                  <a:srgbClr val="D4D4D4"/>
                </a:solidFill>
                <a:highlight>
                  <a:srgbClr val="1E1E1E"/>
                </a:highlight>
                <a:latin typeface="Courier New"/>
                <a:ea typeface="Courier New"/>
                <a:cs typeface="Courier New"/>
                <a:sym typeface="Courier New"/>
              </a:rPr>
              <a:t> lightgbm </a:t>
            </a:r>
            <a:r>
              <a:rPr lang="en-US" sz="1050">
                <a:solidFill>
                  <a:srgbClr val="C586C0"/>
                </a:solidFill>
                <a:highlight>
                  <a:srgbClr val="1E1E1E"/>
                </a:highlight>
                <a:latin typeface="Courier New"/>
                <a:ea typeface="Courier New"/>
                <a:cs typeface="Courier New"/>
                <a:sym typeface="Courier New"/>
              </a:rPr>
              <a:t>as</a:t>
            </a:r>
            <a:r>
              <a:rPr lang="en-US" sz="1050">
                <a:solidFill>
                  <a:srgbClr val="D4D4D4"/>
                </a:solidFill>
                <a:highlight>
                  <a:srgbClr val="1E1E1E"/>
                </a:highlight>
                <a:latin typeface="Courier New"/>
                <a:ea typeface="Courier New"/>
                <a:cs typeface="Courier New"/>
                <a:sym typeface="Courier New"/>
              </a:rPr>
              <a:t> lgb</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lgbm = lgb.LGBMRegressor</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objective=</a:t>
            </a:r>
            <a:r>
              <a:rPr lang="en-US" sz="1050">
                <a:solidFill>
                  <a:srgbClr val="CE9178"/>
                </a:solidFill>
                <a:highlight>
                  <a:srgbClr val="1E1E1E"/>
                </a:highlight>
                <a:latin typeface="Courier New"/>
                <a:ea typeface="Courier New"/>
                <a:cs typeface="Courier New"/>
                <a:sym typeface="Courier New"/>
              </a:rPr>
              <a:t>'regression'</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8171bf1b26_0_275"/>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1100"/>
              <a:buFont typeface="Arial"/>
              <a:buNone/>
            </a:pPr>
            <a:r>
              <a:rPr lang="en-US" sz="3000">
                <a:latin typeface="Nunito"/>
                <a:ea typeface="Nunito"/>
                <a:cs typeface="Nunito"/>
                <a:sym typeface="Nunito"/>
              </a:rPr>
              <a:t>Executive Summary</a:t>
            </a:r>
            <a:endParaRPr sz="3000">
              <a:latin typeface="Nunito"/>
              <a:ea typeface="Nunito"/>
              <a:cs typeface="Nunito"/>
              <a:sym typeface="Nunito"/>
            </a:endParaRPr>
          </a:p>
          <a:p>
            <a:pPr indent="0" lvl="0" marL="0" rtl="0" algn="l">
              <a:spcBef>
                <a:spcPts val="0"/>
              </a:spcBef>
              <a:spcAft>
                <a:spcPts val="0"/>
              </a:spcAft>
              <a:buNone/>
            </a:pPr>
            <a:r>
              <a:t/>
            </a:r>
            <a:endParaRPr/>
          </a:p>
        </p:txBody>
      </p:sp>
      <p:sp>
        <p:nvSpPr>
          <p:cNvPr id="101" name="Google Shape;101;g28171bf1b26_0_275"/>
          <p:cNvSpPr txBox="1"/>
          <p:nvPr>
            <p:ph idx="1" type="body"/>
          </p:nvPr>
        </p:nvSpPr>
        <p:spPr>
          <a:xfrm>
            <a:off x="838200" y="1302275"/>
            <a:ext cx="10515600" cy="43512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2"/>
              </a:buClr>
              <a:buSzPts val="1100"/>
              <a:buFont typeface="Arial"/>
              <a:buNone/>
            </a:pPr>
            <a:r>
              <a:rPr lang="en-US"/>
              <a:t>We will continue working with real estate data from the Multiple Listing Service (MLS), focusing on building a predictive model to accurately estimate home sale prices. We will leverage Gradient Boosting Machines (GBM) and Natural Language Processing (NLP) techniques to enhance the model's performance.</a:t>
            </a:r>
            <a:endParaRPr/>
          </a:p>
          <a:p>
            <a:pPr indent="0" lvl="0" marL="0" rtl="0" algn="l">
              <a:spcBef>
                <a:spcPts val="18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f67250b2d7_1_4"/>
          <p:cNvSpPr txBox="1"/>
          <p:nvPr/>
        </p:nvSpPr>
        <p:spPr>
          <a:xfrm>
            <a:off x="508375" y="887150"/>
            <a:ext cx="4485600" cy="152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350">
                <a:solidFill>
                  <a:srgbClr val="D4D4D4"/>
                </a:solidFill>
                <a:highlight>
                  <a:srgbClr val="1E1E1E"/>
                </a:highlight>
                <a:latin typeface="Courier New"/>
                <a:ea typeface="Courier New"/>
                <a:cs typeface="Courier New"/>
                <a:sym typeface="Courier New"/>
              </a:rPr>
              <a:t>X = sfr_df.drop</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columns=</a:t>
            </a:r>
            <a:r>
              <a:rPr lang="en-US" sz="1350">
                <a:solidFill>
                  <a:srgbClr val="CE9178"/>
                </a:solidFill>
                <a:highlight>
                  <a:srgbClr val="1E1E1E"/>
                </a:highlight>
                <a:latin typeface="Courier New"/>
                <a:ea typeface="Courier New"/>
                <a:cs typeface="Courier New"/>
                <a:sym typeface="Courier New"/>
              </a:rPr>
              <a:t>'Sold Price'</a:t>
            </a:r>
            <a:r>
              <a:rPr lang="en-US" sz="1350">
                <a:solidFill>
                  <a:srgbClr val="DCDCDC"/>
                </a:solidFill>
                <a:highlight>
                  <a:srgbClr val="1E1E1E"/>
                </a:highlight>
                <a:latin typeface="Courier New"/>
                <a:ea typeface="Courier New"/>
                <a:cs typeface="Courier New"/>
                <a:sym typeface="Courier New"/>
              </a:rPr>
              <a:t>)</a:t>
            </a:r>
            <a:endParaRPr sz="13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350">
                <a:solidFill>
                  <a:srgbClr val="D4D4D4"/>
                </a:solidFill>
                <a:highlight>
                  <a:srgbClr val="1E1E1E"/>
                </a:highlight>
                <a:latin typeface="Courier New"/>
                <a:ea typeface="Courier New"/>
                <a:cs typeface="Courier New"/>
                <a:sym typeface="Courier New"/>
              </a:rPr>
              <a:t>y = sfr_df</a:t>
            </a:r>
            <a:r>
              <a:rPr lang="en-US" sz="1350">
                <a:solidFill>
                  <a:srgbClr val="DCDCDC"/>
                </a:solidFill>
                <a:highlight>
                  <a:srgbClr val="1E1E1E"/>
                </a:highlight>
                <a:latin typeface="Courier New"/>
                <a:ea typeface="Courier New"/>
                <a:cs typeface="Courier New"/>
                <a:sym typeface="Courier New"/>
              </a:rPr>
              <a:t>[</a:t>
            </a:r>
            <a:r>
              <a:rPr lang="en-US" sz="1350">
                <a:solidFill>
                  <a:srgbClr val="CE9178"/>
                </a:solidFill>
                <a:highlight>
                  <a:srgbClr val="1E1E1E"/>
                </a:highlight>
                <a:latin typeface="Courier New"/>
                <a:ea typeface="Courier New"/>
                <a:cs typeface="Courier New"/>
                <a:sym typeface="Courier New"/>
              </a:rPr>
              <a:t>'Sold Price'</a:t>
            </a:r>
            <a:r>
              <a:rPr lang="en-US" sz="1350">
                <a:solidFill>
                  <a:srgbClr val="DCDCDC"/>
                </a:solidFill>
                <a:highlight>
                  <a:srgbClr val="1E1E1E"/>
                </a:highlight>
                <a:latin typeface="Courier New"/>
                <a:ea typeface="Courier New"/>
                <a:cs typeface="Courier New"/>
                <a:sym typeface="Courier New"/>
              </a:rPr>
              <a:t>]</a:t>
            </a:r>
            <a:endParaRPr sz="13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350">
                <a:solidFill>
                  <a:srgbClr val="D4D4D4"/>
                </a:solidFill>
                <a:highlight>
                  <a:srgbClr val="1E1E1E"/>
                </a:highlight>
                <a:latin typeface="Courier New"/>
                <a:ea typeface="Courier New"/>
                <a:cs typeface="Courier New"/>
                <a:sym typeface="Courier New"/>
              </a:rPr>
              <a:t>X_train</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X_test</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y_train</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y_test = train_test_split</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X</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y</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test_size=</a:t>
            </a:r>
            <a:r>
              <a:rPr lang="en-US" sz="1350">
                <a:solidFill>
                  <a:srgbClr val="B5CEA8"/>
                </a:solidFill>
                <a:highlight>
                  <a:srgbClr val="1E1E1E"/>
                </a:highlight>
                <a:latin typeface="Courier New"/>
                <a:ea typeface="Courier New"/>
                <a:cs typeface="Courier New"/>
                <a:sym typeface="Courier New"/>
              </a:rPr>
              <a:t>0.2</a:t>
            </a:r>
            <a:r>
              <a:rPr lang="en-US" sz="1350">
                <a:solidFill>
                  <a:srgbClr val="DCDCDC"/>
                </a:solidFill>
                <a:highlight>
                  <a:srgbClr val="1E1E1E"/>
                </a:highlight>
                <a:latin typeface="Courier New"/>
                <a:ea typeface="Courier New"/>
                <a:cs typeface="Courier New"/>
                <a:sym typeface="Courier New"/>
              </a:rPr>
              <a:t>,</a:t>
            </a:r>
            <a:r>
              <a:rPr lang="en-US" sz="1350">
                <a:solidFill>
                  <a:srgbClr val="D4D4D4"/>
                </a:solidFill>
                <a:highlight>
                  <a:srgbClr val="1E1E1E"/>
                </a:highlight>
                <a:latin typeface="Courier New"/>
                <a:ea typeface="Courier New"/>
                <a:cs typeface="Courier New"/>
                <a:sym typeface="Courier New"/>
              </a:rPr>
              <a:t> random_state=</a:t>
            </a:r>
            <a:r>
              <a:rPr lang="en-US" sz="1350">
                <a:solidFill>
                  <a:srgbClr val="B5CEA8"/>
                </a:solidFill>
                <a:highlight>
                  <a:srgbClr val="1E1E1E"/>
                </a:highlight>
                <a:latin typeface="Courier New"/>
                <a:ea typeface="Courier New"/>
                <a:cs typeface="Courier New"/>
                <a:sym typeface="Courier New"/>
              </a:rPr>
              <a:t>8</a:t>
            </a:r>
            <a:r>
              <a:rPr lang="en-US" sz="1350">
                <a:solidFill>
                  <a:srgbClr val="DCDCDC"/>
                </a:solidFill>
                <a:highlight>
                  <a:srgbClr val="1E1E1E"/>
                </a:highlight>
                <a:latin typeface="Courier New"/>
                <a:ea typeface="Courier New"/>
                <a:cs typeface="Courier New"/>
                <a:sym typeface="Courier New"/>
              </a:rPr>
              <a:t>)</a:t>
            </a:r>
            <a:endParaRPr sz="1350">
              <a:solidFill>
                <a:srgbClr val="DCDCDC"/>
              </a:solidFill>
              <a:highlight>
                <a:srgbClr val="1E1E1E"/>
              </a:highlight>
              <a:latin typeface="Courier New"/>
              <a:ea typeface="Courier New"/>
              <a:cs typeface="Courier New"/>
              <a:sym typeface="Courier New"/>
            </a:endParaRPr>
          </a:p>
        </p:txBody>
      </p:sp>
      <p:sp>
        <p:nvSpPr>
          <p:cNvPr id="238" name="Google Shape;238;g2f67250b2d7_1_4"/>
          <p:cNvSpPr txBox="1"/>
          <p:nvPr/>
        </p:nvSpPr>
        <p:spPr>
          <a:xfrm>
            <a:off x="508375" y="2671425"/>
            <a:ext cx="3000000" cy="3855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C586C0"/>
                </a:solidFill>
                <a:highlight>
                  <a:srgbClr val="1E1E1E"/>
                </a:highlight>
                <a:latin typeface="Courier New"/>
                <a:ea typeface="Courier New"/>
                <a:cs typeface="Courier New"/>
                <a:sym typeface="Courier New"/>
              </a:rPr>
              <a:t>from</a:t>
            </a:r>
            <a:r>
              <a:rPr lang="en-US" sz="1050">
                <a:solidFill>
                  <a:srgbClr val="D4D4D4"/>
                </a:solidFill>
                <a:highlight>
                  <a:srgbClr val="1E1E1E"/>
                </a:highlight>
                <a:latin typeface="Courier New"/>
                <a:ea typeface="Courier New"/>
                <a:cs typeface="Courier New"/>
                <a:sym typeface="Courier New"/>
              </a:rPr>
              <a:t> skopt.space </a:t>
            </a:r>
            <a:r>
              <a:rPr lang="en-US" sz="1050">
                <a:solidFill>
                  <a:srgbClr val="C586C0"/>
                </a:solidFill>
                <a:highlight>
                  <a:srgbClr val="1E1E1E"/>
                </a:highlight>
                <a:latin typeface="Courier New"/>
                <a:ea typeface="Courier New"/>
                <a:cs typeface="Courier New"/>
                <a:sym typeface="Courier New"/>
              </a:rPr>
              <a:t>import</a:t>
            </a:r>
            <a:r>
              <a:rPr lang="en-US" sz="1050">
                <a:solidFill>
                  <a:srgbClr val="D4D4D4"/>
                </a:solidFill>
                <a:highlight>
                  <a:srgbClr val="1E1E1E"/>
                </a:highlight>
                <a:latin typeface="Courier New"/>
                <a:ea typeface="Courier New"/>
                <a:cs typeface="Courier New"/>
                <a:sym typeface="Courier New"/>
              </a:rPr>
              <a:t> Real</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Categorical</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6AA94F"/>
                </a:solidFill>
                <a:highlight>
                  <a:srgbClr val="1E1E1E"/>
                </a:highlight>
                <a:latin typeface="Courier New"/>
                <a:ea typeface="Courier New"/>
                <a:cs typeface="Courier New"/>
                <a:sym typeface="Courier New"/>
              </a:rPr>
              <a:t># defining parameters</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params = </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'num_leaves'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20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50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'learning_rate'</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Real</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0.01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0.1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'log-uniform'</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'n_estimators'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50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500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'max_depth'</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10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'metric'</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Categorical</a:t>
            </a:r>
            <a:r>
              <a:rPr lang="en-US" sz="1050">
                <a:solidFill>
                  <a:srgbClr val="DCDCDC"/>
                </a:solidFill>
                <a:highlight>
                  <a:srgbClr val="1E1E1E"/>
                </a:highlight>
                <a:latin typeface="Courier New"/>
                <a:ea typeface="Courier New"/>
                <a:cs typeface="Courier New"/>
                <a:sym typeface="Courier New"/>
              </a:rPr>
              <a:t>([</a:t>
            </a:r>
            <a:r>
              <a:rPr lang="en-US" sz="1050">
                <a:solidFill>
                  <a:srgbClr val="CE9178"/>
                </a:solidFill>
                <a:highlight>
                  <a:srgbClr val="1E1E1E"/>
                </a:highlight>
                <a:latin typeface="Courier New"/>
                <a:ea typeface="Courier New"/>
                <a:cs typeface="Courier New"/>
                <a:sym typeface="Courier New"/>
              </a:rPr>
              <a:t>'l1'</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'l2'</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'rmse'</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CE9178"/>
                </a:solidFill>
                <a:highlight>
                  <a:srgbClr val="1E1E1E"/>
                </a:highlight>
                <a:latin typeface="Courier New"/>
                <a:ea typeface="Courier New"/>
                <a:cs typeface="Courier New"/>
                <a:sym typeface="Courier New"/>
              </a:rPr>
              <a:t>'min_child_samples'</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Integer</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10</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200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f67250b2d7_1_32"/>
          <p:cNvSpPr txBox="1"/>
          <p:nvPr/>
        </p:nvSpPr>
        <p:spPr>
          <a:xfrm>
            <a:off x="289100" y="797450"/>
            <a:ext cx="4415700" cy="1070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550">
                <a:solidFill>
                  <a:srgbClr val="6AA94F"/>
                </a:solidFill>
                <a:highlight>
                  <a:srgbClr val="1E1E1E"/>
                </a:highlight>
                <a:latin typeface="Courier New"/>
                <a:ea typeface="Courier New"/>
                <a:cs typeface="Courier New"/>
                <a:sym typeface="Courier New"/>
              </a:rPr>
              <a:t>#Train the LightGBM model</a:t>
            </a:r>
            <a:endParaRPr sz="15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bayes_search.fit</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X_train</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 y_train</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highlight>
                <a:srgbClr val="1E1E1E"/>
              </a:highlight>
              <a:latin typeface="Courier New"/>
              <a:ea typeface="Courier New"/>
              <a:cs typeface="Courier New"/>
              <a:sym typeface="Courier New"/>
            </a:endParaRPr>
          </a:p>
        </p:txBody>
      </p:sp>
      <p:sp>
        <p:nvSpPr>
          <p:cNvPr id="245" name="Google Shape;245;g2f67250b2d7_1_32"/>
          <p:cNvSpPr txBox="1"/>
          <p:nvPr/>
        </p:nvSpPr>
        <p:spPr>
          <a:xfrm>
            <a:off x="358850" y="1868150"/>
            <a:ext cx="5113500" cy="101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450">
                <a:solidFill>
                  <a:srgbClr val="6AA94F"/>
                </a:solidFill>
                <a:highlight>
                  <a:srgbClr val="1E1E1E"/>
                </a:highlight>
                <a:latin typeface="Courier New"/>
                <a:ea typeface="Courier New"/>
                <a:cs typeface="Courier New"/>
                <a:sym typeface="Courier New"/>
              </a:rPr>
              <a:t>#Evaluate the model</a:t>
            </a:r>
            <a:endParaRPr sz="14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450">
                <a:solidFill>
                  <a:srgbClr val="D4D4D4"/>
                </a:solidFill>
                <a:highlight>
                  <a:srgbClr val="1E1E1E"/>
                </a:highlight>
                <a:latin typeface="Courier New"/>
                <a:ea typeface="Courier New"/>
                <a:cs typeface="Courier New"/>
                <a:sym typeface="Courier New"/>
              </a:rPr>
              <a:t>best_model = bayes_search.best_estimator_</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450">
                <a:solidFill>
                  <a:srgbClr val="D4D4D4"/>
                </a:solidFill>
                <a:highlight>
                  <a:srgbClr val="1E1E1E"/>
                </a:highlight>
                <a:latin typeface="Courier New"/>
                <a:ea typeface="Courier New"/>
                <a:cs typeface="Courier New"/>
                <a:sym typeface="Courier New"/>
              </a:rPr>
              <a:t>best_model</a:t>
            </a:r>
            <a:endParaRPr sz="1450">
              <a:solidFill>
                <a:srgbClr val="D4D4D4"/>
              </a:solidFill>
              <a:highlight>
                <a:srgbClr val="1E1E1E"/>
              </a:highlight>
              <a:latin typeface="Courier New"/>
              <a:ea typeface="Courier New"/>
              <a:cs typeface="Courier New"/>
              <a:sym typeface="Courier New"/>
            </a:endParaRPr>
          </a:p>
        </p:txBody>
      </p:sp>
      <p:sp>
        <p:nvSpPr>
          <p:cNvPr id="246" name="Google Shape;246;g2f67250b2d7_1_32"/>
          <p:cNvSpPr txBox="1"/>
          <p:nvPr/>
        </p:nvSpPr>
        <p:spPr>
          <a:xfrm>
            <a:off x="289100" y="3146250"/>
            <a:ext cx="4655100" cy="103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bayes_search.score</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X_test</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 y_test</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sz="1650">
                <a:solidFill>
                  <a:srgbClr val="D5D5D5"/>
                </a:solidFill>
                <a:highlight>
                  <a:srgbClr val="383838"/>
                </a:highlight>
              </a:rPr>
              <a:t>-3571206253.8192706</a:t>
            </a:r>
            <a:endParaRPr sz="1650">
              <a:solidFill>
                <a:srgbClr val="D5D5D5"/>
              </a:solidFill>
              <a:highlight>
                <a:srgbClr val="383838"/>
              </a:highlight>
            </a:endParaRPr>
          </a:p>
          <a:p>
            <a:pPr indent="0" lvl="0" marL="0" rtl="0" algn="l">
              <a:lnSpc>
                <a:spcPct val="135714"/>
              </a:lnSpc>
              <a:spcBef>
                <a:spcPts val="0"/>
              </a:spcBef>
              <a:spcAft>
                <a:spcPts val="0"/>
              </a:spcAft>
              <a:buNone/>
            </a:pPr>
            <a:r>
              <a:t/>
            </a:r>
            <a:endParaRPr sz="1550">
              <a:solidFill>
                <a:srgbClr val="D4D4D4"/>
              </a:solidFill>
              <a:highlight>
                <a:srgbClr val="1E1E1E"/>
              </a:highlight>
              <a:latin typeface="Courier New"/>
              <a:ea typeface="Courier New"/>
              <a:cs typeface="Courier New"/>
              <a:sym typeface="Courier New"/>
            </a:endParaRPr>
          </a:p>
        </p:txBody>
      </p:sp>
      <p:sp>
        <p:nvSpPr>
          <p:cNvPr id="247" name="Google Shape;247;g2f67250b2d7_1_32"/>
          <p:cNvSpPr txBox="1"/>
          <p:nvPr/>
        </p:nvSpPr>
        <p:spPr>
          <a:xfrm>
            <a:off x="5681775" y="388750"/>
            <a:ext cx="6270000" cy="3337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550">
                <a:solidFill>
                  <a:srgbClr val="6AA94F"/>
                </a:solidFill>
                <a:highlight>
                  <a:srgbClr val="1E1E1E"/>
                </a:highlight>
                <a:latin typeface="Courier New"/>
                <a:ea typeface="Courier New"/>
                <a:cs typeface="Courier New"/>
                <a:sym typeface="Courier New"/>
              </a:rPr>
              <a:t># Make predictions with testing data</a:t>
            </a:r>
            <a:endParaRPr sz="15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y_pred = best_model.predict</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X_test</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6AA94F"/>
                </a:solidFill>
                <a:highlight>
                  <a:srgbClr val="1E1E1E"/>
                </a:highlight>
                <a:latin typeface="Courier New"/>
                <a:ea typeface="Courier New"/>
                <a:cs typeface="Courier New"/>
                <a:sym typeface="Courier New"/>
              </a:rPr>
              <a:t># Calculate MSE and RMSE, and MAE</a:t>
            </a:r>
            <a:endParaRPr sz="15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mse = mean_squared_error</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y_test</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 y_pred</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mae = mean_absolute_error</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y_test</a:t>
            </a:r>
            <a:r>
              <a:rPr lang="en-US" sz="1550">
                <a:solidFill>
                  <a:srgbClr val="DCDCDC"/>
                </a:solidFill>
                <a:highlight>
                  <a:srgbClr val="1E1E1E"/>
                </a:highlight>
                <a:latin typeface="Courier New"/>
                <a:ea typeface="Courier New"/>
                <a:cs typeface="Courier New"/>
                <a:sym typeface="Courier New"/>
              </a:rPr>
              <a:t>,</a:t>
            </a:r>
            <a:r>
              <a:rPr lang="en-US" sz="1550">
                <a:solidFill>
                  <a:srgbClr val="D4D4D4"/>
                </a:solidFill>
                <a:highlight>
                  <a:srgbClr val="1E1E1E"/>
                </a:highlight>
                <a:latin typeface="Courier New"/>
                <a:ea typeface="Courier New"/>
                <a:cs typeface="Courier New"/>
                <a:sym typeface="Courier New"/>
              </a:rPr>
              <a:t> y_pred</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4D4D4"/>
                </a:solidFill>
                <a:highlight>
                  <a:srgbClr val="1E1E1E"/>
                </a:highlight>
                <a:latin typeface="Courier New"/>
                <a:ea typeface="Courier New"/>
                <a:cs typeface="Courier New"/>
                <a:sym typeface="Courier New"/>
              </a:rPr>
              <a:t>rmse = mse**</a:t>
            </a:r>
            <a:r>
              <a:rPr lang="en-US" sz="1550">
                <a:solidFill>
                  <a:srgbClr val="DCDCDC"/>
                </a:solidFill>
                <a:highlight>
                  <a:srgbClr val="1E1E1E"/>
                </a:highlight>
                <a:latin typeface="Courier New"/>
                <a:ea typeface="Courier New"/>
                <a:cs typeface="Courier New"/>
                <a:sym typeface="Courier New"/>
              </a:rPr>
              <a:t>(</a:t>
            </a:r>
            <a:r>
              <a:rPr lang="en-US" sz="1550">
                <a:solidFill>
                  <a:srgbClr val="B5CEA8"/>
                </a:solidFill>
                <a:highlight>
                  <a:srgbClr val="1E1E1E"/>
                </a:highlight>
                <a:latin typeface="Courier New"/>
                <a:ea typeface="Courier New"/>
                <a:cs typeface="Courier New"/>
                <a:sym typeface="Courier New"/>
              </a:rPr>
              <a:t>0.5</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CDCAA"/>
                </a:solidFill>
                <a:highlight>
                  <a:srgbClr val="1E1E1E"/>
                </a:highlight>
                <a:latin typeface="Courier New"/>
                <a:ea typeface="Courier New"/>
                <a:cs typeface="Courier New"/>
                <a:sym typeface="Courier New"/>
              </a:rPr>
              <a:t>print</a:t>
            </a:r>
            <a:r>
              <a:rPr lang="en-US" sz="1550">
                <a:solidFill>
                  <a:srgbClr val="DCDCDC"/>
                </a:solidFill>
                <a:highlight>
                  <a:srgbClr val="1E1E1E"/>
                </a:highlight>
                <a:latin typeface="Courier New"/>
                <a:ea typeface="Courier New"/>
                <a:cs typeface="Courier New"/>
                <a:sym typeface="Courier New"/>
              </a:rPr>
              <a:t>(</a:t>
            </a:r>
            <a:r>
              <a:rPr lang="en-US" sz="1550">
                <a:solidFill>
                  <a:srgbClr val="CE9178"/>
                </a:solidFill>
                <a:highlight>
                  <a:srgbClr val="1E1E1E"/>
                </a:highlight>
                <a:latin typeface="Courier New"/>
                <a:ea typeface="Courier New"/>
                <a:cs typeface="Courier New"/>
                <a:sym typeface="Courier New"/>
              </a:rPr>
              <a:t>"MSE: %.2f"</a:t>
            </a:r>
            <a:r>
              <a:rPr lang="en-US" sz="1550">
                <a:solidFill>
                  <a:srgbClr val="D4D4D4"/>
                </a:solidFill>
                <a:highlight>
                  <a:srgbClr val="1E1E1E"/>
                </a:highlight>
                <a:latin typeface="Courier New"/>
                <a:ea typeface="Courier New"/>
                <a:cs typeface="Courier New"/>
                <a:sym typeface="Courier New"/>
              </a:rPr>
              <a:t> % mse</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CDCAA"/>
                </a:solidFill>
                <a:highlight>
                  <a:srgbClr val="1E1E1E"/>
                </a:highlight>
                <a:latin typeface="Courier New"/>
                <a:ea typeface="Courier New"/>
                <a:cs typeface="Courier New"/>
                <a:sym typeface="Courier New"/>
              </a:rPr>
              <a:t>print</a:t>
            </a:r>
            <a:r>
              <a:rPr lang="en-US" sz="1550">
                <a:solidFill>
                  <a:srgbClr val="DCDCDC"/>
                </a:solidFill>
                <a:highlight>
                  <a:srgbClr val="1E1E1E"/>
                </a:highlight>
                <a:latin typeface="Courier New"/>
                <a:ea typeface="Courier New"/>
                <a:cs typeface="Courier New"/>
                <a:sym typeface="Courier New"/>
              </a:rPr>
              <a:t>(</a:t>
            </a:r>
            <a:r>
              <a:rPr lang="en-US" sz="1550">
                <a:solidFill>
                  <a:srgbClr val="CE9178"/>
                </a:solidFill>
                <a:highlight>
                  <a:srgbClr val="1E1E1E"/>
                </a:highlight>
                <a:latin typeface="Courier New"/>
                <a:ea typeface="Courier New"/>
                <a:cs typeface="Courier New"/>
                <a:sym typeface="Courier New"/>
              </a:rPr>
              <a:t>"RMSE: %.2f"</a:t>
            </a:r>
            <a:r>
              <a:rPr lang="en-US" sz="1550">
                <a:solidFill>
                  <a:srgbClr val="D4D4D4"/>
                </a:solidFill>
                <a:highlight>
                  <a:srgbClr val="1E1E1E"/>
                </a:highlight>
                <a:latin typeface="Courier New"/>
                <a:ea typeface="Courier New"/>
                <a:cs typeface="Courier New"/>
                <a:sym typeface="Courier New"/>
              </a:rPr>
              <a:t> % rmse</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550">
                <a:solidFill>
                  <a:srgbClr val="DCDCAA"/>
                </a:solidFill>
                <a:highlight>
                  <a:srgbClr val="1E1E1E"/>
                </a:highlight>
                <a:latin typeface="Courier New"/>
                <a:ea typeface="Courier New"/>
                <a:cs typeface="Courier New"/>
                <a:sym typeface="Courier New"/>
              </a:rPr>
              <a:t>print</a:t>
            </a:r>
            <a:r>
              <a:rPr lang="en-US" sz="1550">
                <a:solidFill>
                  <a:srgbClr val="DCDCDC"/>
                </a:solidFill>
                <a:highlight>
                  <a:srgbClr val="1E1E1E"/>
                </a:highlight>
                <a:latin typeface="Courier New"/>
                <a:ea typeface="Courier New"/>
                <a:cs typeface="Courier New"/>
                <a:sym typeface="Courier New"/>
              </a:rPr>
              <a:t>(</a:t>
            </a:r>
            <a:r>
              <a:rPr lang="en-US" sz="1550">
                <a:solidFill>
                  <a:srgbClr val="CE9178"/>
                </a:solidFill>
                <a:highlight>
                  <a:srgbClr val="1E1E1E"/>
                </a:highlight>
                <a:latin typeface="Courier New"/>
                <a:ea typeface="Courier New"/>
                <a:cs typeface="Courier New"/>
                <a:sym typeface="Courier New"/>
              </a:rPr>
              <a:t>"MAE: %.2f"</a:t>
            </a:r>
            <a:r>
              <a:rPr lang="en-US" sz="1550">
                <a:solidFill>
                  <a:srgbClr val="D4D4D4"/>
                </a:solidFill>
                <a:highlight>
                  <a:srgbClr val="1E1E1E"/>
                </a:highlight>
                <a:latin typeface="Courier New"/>
                <a:ea typeface="Courier New"/>
                <a:cs typeface="Courier New"/>
                <a:sym typeface="Courier New"/>
              </a:rPr>
              <a:t> % mae</a:t>
            </a:r>
            <a:r>
              <a:rPr lang="en-US"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p:txBody>
      </p:sp>
      <p:sp>
        <p:nvSpPr>
          <p:cNvPr id="248" name="Google Shape;248;g2f67250b2d7_1_32"/>
          <p:cNvSpPr txBox="1"/>
          <p:nvPr/>
        </p:nvSpPr>
        <p:spPr>
          <a:xfrm>
            <a:off x="5841250" y="4076925"/>
            <a:ext cx="45054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50">
                <a:solidFill>
                  <a:srgbClr val="D5D5D5"/>
                </a:solidFill>
                <a:highlight>
                  <a:srgbClr val="383838"/>
                </a:highlight>
                <a:latin typeface="Courier New"/>
                <a:ea typeface="Courier New"/>
                <a:cs typeface="Courier New"/>
                <a:sym typeface="Courier New"/>
              </a:rPr>
              <a:t>MSE: 3571206253.82</a:t>
            </a:r>
            <a:endParaRPr sz="2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US" sz="2050">
                <a:solidFill>
                  <a:srgbClr val="D5D5D5"/>
                </a:solidFill>
                <a:highlight>
                  <a:srgbClr val="383838"/>
                </a:highlight>
                <a:latin typeface="Courier New"/>
                <a:ea typeface="Courier New"/>
                <a:cs typeface="Courier New"/>
                <a:sym typeface="Courier New"/>
              </a:rPr>
              <a:t>RMSE: 59759.57</a:t>
            </a:r>
            <a:endParaRPr sz="2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US" sz="2050">
                <a:solidFill>
                  <a:srgbClr val="D5D5D5"/>
                </a:solidFill>
                <a:highlight>
                  <a:srgbClr val="383838"/>
                </a:highlight>
                <a:latin typeface="Courier New"/>
                <a:ea typeface="Courier New"/>
                <a:cs typeface="Courier New"/>
                <a:sym typeface="Courier New"/>
              </a:rPr>
              <a:t>MAE: 40862.68</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f5f7324262_0_0"/>
          <p:cNvSpPr txBox="1"/>
          <p:nvPr>
            <p:ph type="title"/>
          </p:nvPr>
        </p:nvSpPr>
        <p:spPr>
          <a:xfrm>
            <a:off x="841248" y="3429000"/>
            <a:ext cx="9601200" cy="183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entury Schoolbook"/>
              <a:buNone/>
            </a:pPr>
            <a:r>
              <a:rPr lang="en-US"/>
              <a:t>NLP (BERT / VADER)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f5f7324262_0_4"/>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BERT / Pytorch</a:t>
            </a:r>
            <a:endParaRPr/>
          </a:p>
        </p:txBody>
      </p:sp>
      <p:pic>
        <p:nvPicPr>
          <p:cNvPr id="260" name="Google Shape;260;g2f5f7324262_0_4"/>
          <p:cNvPicPr preferRelativeResize="0"/>
          <p:nvPr/>
        </p:nvPicPr>
        <p:blipFill>
          <a:blip r:embed="rId3">
            <a:alphaModFix/>
          </a:blip>
          <a:stretch>
            <a:fillRect/>
          </a:stretch>
        </p:blipFill>
        <p:spPr>
          <a:xfrm>
            <a:off x="1194550" y="1696250"/>
            <a:ext cx="4901450" cy="42740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f67250b2d7_0_0"/>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BERT / Pytorch</a:t>
            </a:r>
            <a:endParaRPr/>
          </a:p>
        </p:txBody>
      </p:sp>
      <p:sp>
        <p:nvSpPr>
          <p:cNvPr id="267" name="Google Shape;267;g2f67250b2d7_0_0"/>
          <p:cNvSpPr txBox="1"/>
          <p:nvPr/>
        </p:nvSpPr>
        <p:spPr>
          <a:xfrm>
            <a:off x="946900" y="1708900"/>
            <a:ext cx="66282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entury Schoolbook"/>
                <a:ea typeface="Century Schoolbook"/>
                <a:cs typeface="Century Schoolbook"/>
                <a:sym typeface="Century Schoolbook"/>
              </a:rPr>
              <a:t>3 Epochs utilized to improve model accuracy, over fitting noted after Epoch 3.</a:t>
            </a:r>
            <a:endParaRPr sz="2000">
              <a:solidFill>
                <a:schemeClr val="lt1"/>
              </a:solidFill>
              <a:latin typeface="Century Schoolbook"/>
              <a:ea typeface="Century Schoolbook"/>
              <a:cs typeface="Century Schoolbook"/>
              <a:sym typeface="Century Schoolbook"/>
            </a:endParaRPr>
          </a:p>
        </p:txBody>
      </p:sp>
      <p:pic>
        <p:nvPicPr>
          <p:cNvPr id="268" name="Google Shape;268;g2f67250b2d7_0_0"/>
          <p:cNvPicPr preferRelativeResize="0"/>
          <p:nvPr/>
        </p:nvPicPr>
        <p:blipFill>
          <a:blip r:embed="rId3">
            <a:alphaModFix/>
          </a:blip>
          <a:stretch>
            <a:fillRect/>
          </a:stretch>
        </p:blipFill>
        <p:spPr>
          <a:xfrm>
            <a:off x="1036550" y="2490350"/>
            <a:ext cx="8393451" cy="3807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f5f7324262_0_36"/>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BERT / Pytorch</a:t>
            </a:r>
            <a:endParaRPr/>
          </a:p>
        </p:txBody>
      </p:sp>
      <p:sp>
        <p:nvSpPr>
          <p:cNvPr id="275" name="Google Shape;275;g2f5f7324262_0_36"/>
          <p:cNvSpPr txBox="1"/>
          <p:nvPr>
            <p:ph idx="1" type="body"/>
          </p:nvPr>
        </p:nvSpPr>
        <p:spPr>
          <a:xfrm>
            <a:off x="8397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276" name="Google Shape;276;g2f5f7324262_0_36"/>
          <p:cNvSpPr txBox="1"/>
          <p:nvPr>
            <p:ph idx="2" type="body"/>
          </p:nvPr>
        </p:nvSpPr>
        <p:spPr>
          <a:xfrm>
            <a:off x="8397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pic>
        <p:nvPicPr>
          <p:cNvPr id="277" name="Google Shape;277;g2f5f7324262_0_36"/>
          <p:cNvPicPr preferRelativeResize="0"/>
          <p:nvPr/>
        </p:nvPicPr>
        <p:blipFill>
          <a:blip r:embed="rId3">
            <a:alphaModFix/>
          </a:blip>
          <a:stretch>
            <a:fillRect/>
          </a:stretch>
        </p:blipFill>
        <p:spPr>
          <a:xfrm>
            <a:off x="839800" y="1638288"/>
            <a:ext cx="9582150" cy="442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f5f7324262_0_52"/>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VADER - Sentiment Analysis</a:t>
            </a:r>
            <a:endParaRPr/>
          </a:p>
        </p:txBody>
      </p:sp>
      <p:pic>
        <p:nvPicPr>
          <p:cNvPr id="284" name="Google Shape;284;g2f5f7324262_0_52"/>
          <p:cNvPicPr preferRelativeResize="0"/>
          <p:nvPr/>
        </p:nvPicPr>
        <p:blipFill>
          <a:blip r:embed="rId3">
            <a:alphaModFix/>
          </a:blip>
          <a:stretch>
            <a:fillRect/>
          </a:stretch>
        </p:blipFill>
        <p:spPr>
          <a:xfrm>
            <a:off x="936800" y="1595400"/>
            <a:ext cx="3353375" cy="2639669"/>
          </a:xfrm>
          <a:prstGeom prst="rect">
            <a:avLst/>
          </a:prstGeom>
          <a:noFill/>
          <a:ln>
            <a:noFill/>
          </a:ln>
        </p:spPr>
      </p:pic>
      <p:pic>
        <p:nvPicPr>
          <p:cNvPr id="285" name="Google Shape;285;g2f5f7324262_0_52"/>
          <p:cNvPicPr preferRelativeResize="0"/>
          <p:nvPr/>
        </p:nvPicPr>
        <p:blipFill>
          <a:blip r:embed="rId4">
            <a:alphaModFix/>
          </a:blip>
          <a:stretch>
            <a:fillRect/>
          </a:stretch>
        </p:blipFill>
        <p:spPr>
          <a:xfrm>
            <a:off x="7684425" y="1595400"/>
            <a:ext cx="3353375" cy="2643000"/>
          </a:xfrm>
          <a:prstGeom prst="rect">
            <a:avLst/>
          </a:prstGeom>
          <a:noFill/>
          <a:ln>
            <a:noFill/>
          </a:ln>
        </p:spPr>
      </p:pic>
      <p:pic>
        <p:nvPicPr>
          <p:cNvPr id="286" name="Google Shape;286;g2f5f7324262_0_52"/>
          <p:cNvPicPr preferRelativeResize="0"/>
          <p:nvPr/>
        </p:nvPicPr>
        <p:blipFill>
          <a:blip r:embed="rId5">
            <a:alphaModFix/>
          </a:blip>
          <a:stretch>
            <a:fillRect/>
          </a:stretch>
        </p:blipFill>
        <p:spPr>
          <a:xfrm>
            <a:off x="4508475" y="1595400"/>
            <a:ext cx="2903125" cy="264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f5f7324262_0_65"/>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VADER - Word Cloud</a:t>
            </a:r>
            <a:endParaRPr/>
          </a:p>
        </p:txBody>
      </p:sp>
      <p:pic>
        <p:nvPicPr>
          <p:cNvPr id="293" name="Google Shape;293;g2f5f7324262_0_65"/>
          <p:cNvPicPr preferRelativeResize="0"/>
          <p:nvPr/>
        </p:nvPicPr>
        <p:blipFill>
          <a:blip r:embed="rId3">
            <a:alphaModFix/>
          </a:blip>
          <a:stretch>
            <a:fillRect/>
          </a:stretch>
        </p:blipFill>
        <p:spPr>
          <a:xfrm>
            <a:off x="838200" y="1510225"/>
            <a:ext cx="5678774" cy="3061775"/>
          </a:xfrm>
          <a:prstGeom prst="rect">
            <a:avLst/>
          </a:prstGeom>
          <a:noFill/>
          <a:ln>
            <a:noFill/>
          </a:ln>
        </p:spPr>
      </p:pic>
      <p:pic>
        <p:nvPicPr>
          <p:cNvPr id="294" name="Google Shape;294;g2f5f7324262_0_65"/>
          <p:cNvPicPr preferRelativeResize="0"/>
          <p:nvPr/>
        </p:nvPicPr>
        <p:blipFill>
          <a:blip r:embed="rId4">
            <a:alphaModFix/>
          </a:blip>
          <a:stretch>
            <a:fillRect/>
          </a:stretch>
        </p:blipFill>
        <p:spPr>
          <a:xfrm>
            <a:off x="6096000" y="3473825"/>
            <a:ext cx="5589876" cy="2991400"/>
          </a:xfrm>
          <a:prstGeom prst="rect">
            <a:avLst/>
          </a:prstGeom>
          <a:noFill/>
          <a:ln>
            <a:noFill/>
          </a:ln>
        </p:spPr>
      </p:pic>
      <p:sp>
        <p:nvSpPr>
          <p:cNvPr id="295" name="Google Shape;295;g2f5f7324262_0_65"/>
          <p:cNvSpPr txBox="1"/>
          <p:nvPr/>
        </p:nvSpPr>
        <p:spPr>
          <a:xfrm>
            <a:off x="7597600" y="1501600"/>
            <a:ext cx="4000500" cy="14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200">
                <a:solidFill>
                  <a:schemeClr val="lt1"/>
                </a:solidFill>
                <a:latin typeface="Century Schoolbook"/>
                <a:ea typeface="Century Schoolbook"/>
                <a:cs typeface="Century Schoolbook"/>
                <a:sym typeface="Century Schoolbook"/>
              </a:rPr>
              <a:t>W</a:t>
            </a:r>
            <a:r>
              <a:rPr lang="en-US" sz="1200">
                <a:solidFill>
                  <a:schemeClr val="lt1"/>
                </a:solidFill>
                <a:latin typeface="Century Schoolbook"/>
                <a:ea typeface="Century Schoolbook"/>
                <a:cs typeface="Century Schoolbook"/>
                <a:sym typeface="Century Schoolbook"/>
              </a:rPr>
              <a:t>ord clouds provide a broad overview of the most common terms associated with positive and negative sentiments, they also highlight the complexities and nuances of language that can cause certain words to appear in both categories, example, “said”, “people”, “state”.</a:t>
            </a:r>
            <a:endParaRPr sz="1200">
              <a:solidFill>
                <a:schemeClr val="lt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f6b1a075dd_1_28"/>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Conclusions</a:t>
            </a:r>
            <a:endParaRPr/>
          </a:p>
        </p:txBody>
      </p:sp>
      <p:graphicFrame>
        <p:nvGraphicFramePr>
          <p:cNvPr id="302" name="Google Shape;302;g2f6b1a075dd_1_28"/>
          <p:cNvGraphicFramePr/>
          <p:nvPr/>
        </p:nvGraphicFramePr>
        <p:xfrm>
          <a:off x="952475" y="1852250"/>
          <a:ext cx="3000000" cy="3000000"/>
        </p:xfrm>
        <a:graphic>
          <a:graphicData uri="http://schemas.openxmlformats.org/drawingml/2006/table">
            <a:tbl>
              <a:tblPr>
                <a:noFill/>
                <a:tableStyleId>{073F730D-583F-4543-9E18-46F3700765D8}</a:tableStyleId>
              </a:tblPr>
              <a:tblGrid>
                <a:gridCol w="2058000"/>
                <a:gridCol w="1356450"/>
                <a:gridCol w="1288500"/>
                <a:gridCol w="1469600"/>
                <a:gridCol w="1424300"/>
                <a:gridCol w="1379050"/>
                <a:gridCol w="1311125"/>
              </a:tblGrid>
              <a:tr h="556650">
                <a:tc>
                  <a:txBody>
                    <a:bodyPr/>
                    <a:lstStyle/>
                    <a:p>
                      <a:pPr indent="0" lvl="0" marL="0" rtl="0" algn="ctr">
                        <a:spcBef>
                          <a:spcPts val="0"/>
                        </a:spcBef>
                        <a:spcAft>
                          <a:spcPts val="0"/>
                        </a:spcAft>
                        <a:buNone/>
                      </a:pPr>
                      <a:r>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R2 Train</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R2 Test</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MSE Train</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MSE Test</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MAE Train</a:t>
                      </a:r>
                      <a:endParaRPr b="1">
                        <a:solidFill>
                          <a:srgbClr val="FFFFFF"/>
                        </a:solidFill>
                      </a:endParaRPr>
                    </a:p>
                  </a:txBody>
                  <a:tcPr marT="91425" marB="91425" marR="91425" marL="91425"/>
                </a:tc>
                <a:tc>
                  <a:txBody>
                    <a:bodyPr/>
                    <a:lstStyle/>
                    <a:p>
                      <a:pPr indent="0" lvl="0" marL="0" rtl="0" algn="ctr">
                        <a:spcBef>
                          <a:spcPts val="0"/>
                        </a:spcBef>
                        <a:spcAft>
                          <a:spcPts val="0"/>
                        </a:spcAft>
                        <a:buNone/>
                      </a:pPr>
                      <a:r>
                        <a:rPr b="1" lang="en-US">
                          <a:solidFill>
                            <a:srgbClr val="FFFFFF"/>
                          </a:solidFill>
                        </a:rPr>
                        <a:t>MAE Test</a:t>
                      </a:r>
                      <a:endParaRPr b="1">
                        <a:solidFill>
                          <a:srgbClr val="FFFFFF"/>
                        </a:solidFill>
                      </a:endParaRPr>
                    </a:p>
                  </a:txBody>
                  <a:tcPr marT="91425" marB="91425" marR="91425" marL="91425"/>
                </a:tc>
              </a:tr>
              <a:tr h="556650">
                <a:tc>
                  <a:txBody>
                    <a:bodyPr/>
                    <a:lstStyle/>
                    <a:p>
                      <a:pPr indent="0" lvl="0" marL="0" rtl="0" algn="l">
                        <a:spcBef>
                          <a:spcPts val="0"/>
                        </a:spcBef>
                        <a:spcAft>
                          <a:spcPts val="0"/>
                        </a:spcAft>
                        <a:buNone/>
                      </a:pPr>
                      <a:r>
                        <a:rPr b="1" lang="en-US">
                          <a:solidFill>
                            <a:srgbClr val="FFFFFF"/>
                          </a:solidFill>
                        </a:rPr>
                        <a:t>Random Forest</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0.982</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0.869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6.16E8</a:t>
                      </a:r>
                      <a:endParaRPr b="1">
                        <a:solidFill>
                          <a:srgbClr val="FFFFFF"/>
                        </a:solidFill>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b="1" lang="en-US">
                          <a:solidFill>
                            <a:srgbClr val="FFFFFF"/>
                          </a:solidFill>
                        </a:rPr>
                        <a:t>4.45E9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16505</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44392</a:t>
                      </a:r>
                      <a:endParaRPr b="1">
                        <a:solidFill>
                          <a:srgbClr val="FFFFFF"/>
                        </a:solidFill>
                      </a:endParaRPr>
                    </a:p>
                  </a:txBody>
                  <a:tcPr marT="91425" marB="91425" marR="91425" marL="91425"/>
                </a:tc>
              </a:tr>
              <a:tr h="556650">
                <a:tc>
                  <a:txBody>
                    <a:bodyPr/>
                    <a:lstStyle/>
                    <a:p>
                      <a:pPr indent="0" lvl="0" marL="0" rtl="0" algn="l">
                        <a:spcBef>
                          <a:spcPts val="0"/>
                        </a:spcBef>
                        <a:spcAft>
                          <a:spcPts val="0"/>
                        </a:spcAft>
                        <a:buNone/>
                      </a:pPr>
                      <a:r>
                        <a:rPr b="1" lang="en-US">
                          <a:solidFill>
                            <a:srgbClr val="FFFFFF"/>
                          </a:solidFill>
                        </a:rPr>
                        <a:t>XGBoost</a:t>
                      </a:r>
                      <a:endParaRPr b="1">
                        <a:solidFill>
                          <a:srgbClr val="FFFFFF"/>
                        </a:solidFill>
                      </a:endParaRPr>
                    </a:p>
                  </a:txBody>
                  <a:tcPr marT="91425" marB="91425" marR="91425" marL="91425"/>
                </a:tc>
                <a:tc>
                  <a:txBody>
                    <a:bodyPr/>
                    <a:lstStyle/>
                    <a:p>
                      <a:pPr indent="0" lvl="0" marL="0" rtl="0" algn="l">
                        <a:spcBef>
                          <a:spcPts val="0"/>
                        </a:spcBef>
                        <a:spcAft>
                          <a:spcPts val="0"/>
                        </a:spcAft>
                        <a:buNone/>
                      </a:pPr>
                      <a:r>
                        <a:t/>
                      </a:r>
                      <a:endParaRPr b="1">
                        <a:solidFill>
                          <a:srgbClr val="FFFFFF"/>
                        </a:solidFill>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b="1" lang="en-US">
                          <a:solidFill>
                            <a:srgbClr val="FFFFFF"/>
                          </a:solidFill>
                          <a:highlight>
                            <a:srgbClr val="383838"/>
                          </a:highlight>
                        </a:rPr>
                        <a:t>0.897</a:t>
                      </a:r>
                      <a:endParaRPr b="1">
                        <a:solidFill>
                          <a:srgbClr val="FFFFFF"/>
                        </a:solidFill>
                        <a:highlight>
                          <a:srgbClr val="383838"/>
                        </a:highlight>
                      </a:endParaRPr>
                    </a:p>
                    <a:p>
                      <a:pPr indent="0" lvl="0" marL="0" rtl="0" algn="l">
                        <a:spcBef>
                          <a:spcPts val="0"/>
                        </a:spcBef>
                        <a:spcAft>
                          <a:spcPts val="0"/>
                        </a:spcAft>
                        <a:buNone/>
                      </a:pPr>
                      <a:r>
                        <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1.17E9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3.50E9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24463</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40050</a:t>
                      </a:r>
                      <a:endParaRPr b="1">
                        <a:solidFill>
                          <a:srgbClr val="FFFFFF"/>
                        </a:solidFill>
                      </a:endParaRPr>
                    </a:p>
                  </a:txBody>
                  <a:tcPr marT="91425" marB="91425" marR="91425" marL="91425"/>
                </a:tc>
              </a:tr>
              <a:tr h="556650">
                <a:tc>
                  <a:txBody>
                    <a:bodyPr/>
                    <a:lstStyle/>
                    <a:p>
                      <a:pPr indent="0" lvl="0" marL="0" rtl="0" algn="l">
                        <a:spcBef>
                          <a:spcPts val="0"/>
                        </a:spcBef>
                        <a:spcAft>
                          <a:spcPts val="0"/>
                        </a:spcAft>
                        <a:buNone/>
                      </a:pPr>
                      <a:r>
                        <a:rPr b="1" lang="en-US">
                          <a:solidFill>
                            <a:srgbClr val="FFFFFF"/>
                          </a:solidFill>
                        </a:rPr>
                        <a:t>CatBoost</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0.886</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0.857</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3.89E9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4.69E9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44004</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rPr>
                        <a:t>47602</a:t>
                      </a:r>
                      <a:endParaRPr b="1">
                        <a:solidFill>
                          <a:srgbClr val="FFFFFF"/>
                        </a:solidFill>
                      </a:endParaRPr>
                    </a:p>
                  </a:txBody>
                  <a:tcPr marT="91425" marB="91425" marR="91425" marL="91425"/>
                </a:tc>
              </a:tr>
              <a:tr h="556650">
                <a:tc>
                  <a:txBody>
                    <a:bodyPr/>
                    <a:lstStyle/>
                    <a:p>
                      <a:pPr indent="0" lvl="0" marL="0" rtl="0" algn="l">
                        <a:spcBef>
                          <a:spcPts val="0"/>
                        </a:spcBef>
                        <a:spcAft>
                          <a:spcPts val="0"/>
                        </a:spcAft>
                        <a:buNone/>
                      </a:pPr>
                      <a:r>
                        <a:rPr b="1" lang="en-US">
                          <a:solidFill>
                            <a:srgbClr val="FFFFFF"/>
                          </a:solidFill>
                        </a:rPr>
                        <a:t>LightGBM</a:t>
                      </a:r>
                      <a:endParaRPr b="1">
                        <a:solidFill>
                          <a:srgbClr val="FFFFFF"/>
                        </a:solidFill>
                      </a:endParaRPr>
                    </a:p>
                  </a:txBody>
                  <a:tcPr marT="91425" marB="91425" marR="91425" marL="91425"/>
                </a:tc>
                <a:tc>
                  <a:txBody>
                    <a:bodyPr/>
                    <a:lstStyle/>
                    <a:p>
                      <a:pPr indent="0" lvl="0" marL="0" rtl="0" algn="l">
                        <a:spcBef>
                          <a:spcPts val="0"/>
                        </a:spcBef>
                        <a:spcAft>
                          <a:spcPts val="0"/>
                        </a:spcAft>
                        <a:buNone/>
                      </a:pPr>
                      <a:r>
                        <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59760</a:t>
                      </a:r>
                      <a:endParaRPr b="1">
                        <a:solidFill>
                          <a:srgbClr val="FFFFFF"/>
                        </a:solidFill>
                      </a:endParaRPr>
                    </a:p>
                  </a:txBody>
                  <a:tcPr marT="91425" marB="91425" marR="91425" marL="91425"/>
                </a:tc>
                <a:tc>
                  <a:txBody>
                    <a:bodyPr/>
                    <a:lstStyle/>
                    <a:p>
                      <a:pPr indent="0" lvl="0" marL="0" rtl="0" algn="l">
                        <a:spcBef>
                          <a:spcPts val="0"/>
                        </a:spcBef>
                        <a:spcAft>
                          <a:spcPts val="0"/>
                        </a:spcAft>
                        <a:buNone/>
                      </a:pPr>
                      <a:r>
                        <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3.57E9</a:t>
                      </a:r>
                      <a:endParaRPr b="1">
                        <a:solidFill>
                          <a:srgbClr val="FFFFFF"/>
                        </a:solidFill>
                      </a:endParaRPr>
                    </a:p>
                  </a:txBody>
                  <a:tcPr marT="91425" marB="91425" marR="91425" marL="91425"/>
                </a:tc>
                <a:tc>
                  <a:txBody>
                    <a:bodyPr/>
                    <a:lstStyle/>
                    <a:p>
                      <a:pPr indent="0" lvl="0" marL="0" rtl="0" algn="l">
                        <a:spcBef>
                          <a:spcPts val="0"/>
                        </a:spcBef>
                        <a:spcAft>
                          <a:spcPts val="0"/>
                        </a:spcAft>
                        <a:buNone/>
                      </a:pPr>
                      <a:r>
                        <a:t/>
                      </a:r>
                      <a:endParaRPr b="1">
                        <a:solidFill>
                          <a:srgbClr val="FFFFFF"/>
                        </a:solidFill>
                      </a:endParaRPr>
                    </a:p>
                  </a:txBody>
                  <a:tcPr marT="91425" marB="91425" marR="91425" marL="91425"/>
                </a:tc>
                <a:tc>
                  <a:txBody>
                    <a:bodyPr/>
                    <a:lstStyle/>
                    <a:p>
                      <a:pPr indent="0" lvl="0" marL="0" rtl="0" algn="l">
                        <a:spcBef>
                          <a:spcPts val="0"/>
                        </a:spcBef>
                        <a:spcAft>
                          <a:spcPts val="0"/>
                        </a:spcAft>
                        <a:buNone/>
                      </a:pPr>
                      <a:r>
                        <a:rPr b="1" lang="en-US">
                          <a:solidFill>
                            <a:srgbClr val="FFFFFF"/>
                          </a:solidFill>
                          <a:highlight>
                            <a:srgbClr val="383838"/>
                          </a:highlight>
                        </a:rPr>
                        <a:t>40863</a:t>
                      </a:r>
                      <a:endParaRPr b="1">
                        <a:solidFill>
                          <a:srgbClr val="FFFFFF"/>
                        </a:solidFill>
                      </a:endParaRPr>
                    </a:p>
                  </a:txBody>
                  <a:tcPr marT="91425" marB="91425" marR="91425" marL="91425"/>
                </a:tc>
              </a:tr>
            </a:tbl>
          </a:graphicData>
        </a:graphic>
      </p:graphicFrame>
      <p:sp>
        <p:nvSpPr>
          <p:cNvPr id="303" name="Google Shape;303;g2f6b1a075dd_1_28"/>
          <p:cNvSpPr txBox="1"/>
          <p:nvPr/>
        </p:nvSpPr>
        <p:spPr>
          <a:xfrm>
            <a:off x="333887" y="4897000"/>
            <a:ext cx="11524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XGBoost tends to perform best with the test data and overfits less than the Random Forest model, but still overfits significantly</a:t>
            </a:r>
            <a:endParaRPr sz="2000">
              <a:solidFill>
                <a:schemeClr val="lt1"/>
              </a:solidFill>
              <a:latin typeface="Century Schoolbook"/>
              <a:ea typeface="Century Schoolbook"/>
              <a:cs typeface="Century Schoolbook"/>
              <a:sym typeface="Century Schoolbook"/>
            </a:endParaRPr>
          </a:p>
          <a:p>
            <a:pPr indent="0" lvl="0" marL="45720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CatBoost seems to overfit the least, yet still produce a reasonable mean absolute error</a:t>
            </a:r>
            <a:endParaRPr sz="20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f67bd534a9_0_47"/>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Conclusions</a:t>
            </a:r>
            <a:endParaRPr/>
          </a:p>
        </p:txBody>
      </p:sp>
      <p:pic>
        <p:nvPicPr>
          <p:cNvPr id="310" name="Google Shape;310;g2f67bd534a9_0_47"/>
          <p:cNvPicPr preferRelativeResize="0"/>
          <p:nvPr/>
        </p:nvPicPr>
        <p:blipFill>
          <a:blip r:embed="rId3">
            <a:alphaModFix/>
          </a:blip>
          <a:stretch>
            <a:fillRect/>
          </a:stretch>
        </p:blipFill>
        <p:spPr>
          <a:xfrm>
            <a:off x="4430150" y="1306525"/>
            <a:ext cx="7453489" cy="5195375"/>
          </a:xfrm>
          <a:prstGeom prst="rect">
            <a:avLst/>
          </a:prstGeom>
          <a:noFill/>
          <a:ln>
            <a:noFill/>
          </a:ln>
        </p:spPr>
      </p:pic>
      <p:sp>
        <p:nvSpPr>
          <p:cNvPr id="311" name="Google Shape;311;g2f67bd534a9_0_47"/>
          <p:cNvSpPr/>
          <p:nvPr/>
        </p:nvSpPr>
        <p:spPr>
          <a:xfrm>
            <a:off x="10509575" y="3115900"/>
            <a:ext cx="1245000" cy="31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Schoolbook"/>
              <a:ea typeface="Century Schoolbook"/>
              <a:cs typeface="Century Schoolbook"/>
              <a:sym typeface="Century Schoolbook"/>
            </a:endParaRPr>
          </a:p>
        </p:txBody>
      </p:sp>
      <p:sp>
        <p:nvSpPr>
          <p:cNvPr id="312" name="Google Shape;312;g2f67bd534a9_0_47"/>
          <p:cNvSpPr/>
          <p:nvPr/>
        </p:nvSpPr>
        <p:spPr>
          <a:xfrm>
            <a:off x="10509575" y="3877900"/>
            <a:ext cx="1245000" cy="31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Schoolbook"/>
              <a:ea typeface="Century Schoolbook"/>
              <a:cs typeface="Century Schoolbook"/>
              <a:sym typeface="Century Schoolbook"/>
            </a:endParaRPr>
          </a:p>
        </p:txBody>
      </p:sp>
      <p:sp>
        <p:nvSpPr>
          <p:cNvPr id="313" name="Google Shape;313;g2f67bd534a9_0_47"/>
          <p:cNvSpPr/>
          <p:nvPr/>
        </p:nvSpPr>
        <p:spPr>
          <a:xfrm>
            <a:off x="10509575" y="6087700"/>
            <a:ext cx="1245000" cy="313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Schoolbook"/>
              <a:ea typeface="Century Schoolbook"/>
              <a:cs typeface="Century Schoolbook"/>
              <a:sym typeface="Century Schoolbook"/>
            </a:endParaRPr>
          </a:p>
        </p:txBody>
      </p:sp>
      <p:sp>
        <p:nvSpPr>
          <p:cNvPr id="314" name="Google Shape;314;g2f67bd534a9_0_47"/>
          <p:cNvSpPr txBox="1"/>
          <p:nvPr/>
        </p:nvSpPr>
        <p:spPr>
          <a:xfrm>
            <a:off x="352925" y="1733113"/>
            <a:ext cx="39396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Sale prices for dataset range from 50k to 1.13 million</a:t>
            </a:r>
            <a:endParaRPr sz="2000">
              <a:solidFill>
                <a:schemeClr val="lt1"/>
              </a:solidFill>
              <a:latin typeface="Century Schoolbook"/>
              <a:ea typeface="Century Schoolbook"/>
              <a:cs typeface="Century Schoolbook"/>
              <a:sym typeface="Century Schoolbook"/>
            </a:endParaRPr>
          </a:p>
          <a:p>
            <a:pPr indent="0" lvl="0" marL="45720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Median home price for the data set is roughly 460k</a:t>
            </a:r>
            <a:br>
              <a:rPr lang="en-US" sz="2000">
                <a:solidFill>
                  <a:schemeClr val="lt1"/>
                </a:solidFill>
                <a:latin typeface="Century Schoolbook"/>
                <a:ea typeface="Century Schoolbook"/>
                <a:cs typeface="Century Schoolbook"/>
                <a:sym typeface="Century Schoolbook"/>
              </a:rPr>
            </a:b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Based on these numbers, we have roughly an 8.6% error with XGBoost and 10.3% for CatBoost</a:t>
            </a:r>
            <a:br>
              <a:rPr lang="en-US" sz="2000">
                <a:solidFill>
                  <a:schemeClr val="lt1"/>
                </a:solidFill>
                <a:latin typeface="Century Schoolbook"/>
                <a:ea typeface="Century Schoolbook"/>
                <a:cs typeface="Century Schoolbook"/>
                <a:sym typeface="Century Schoolbook"/>
              </a:rPr>
            </a:b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Most sites like Zillow and Redfin have an error of ~8% </a:t>
            </a:r>
            <a:endParaRPr sz="20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f5f7324262_0_88"/>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1100"/>
              <a:buFont typeface="Arial"/>
              <a:buNone/>
            </a:pPr>
            <a:r>
              <a:rPr lang="en-US" sz="3000">
                <a:latin typeface="Nunito"/>
                <a:ea typeface="Nunito"/>
                <a:cs typeface="Nunito"/>
                <a:sym typeface="Nunito"/>
              </a:rPr>
              <a:t>Project</a:t>
            </a:r>
            <a:r>
              <a:rPr lang="en-US" sz="3000">
                <a:latin typeface="Nunito"/>
                <a:ea typeface="Nunito"/>
                <a:cs typeface="Nunito"/>
                <a:sym typeface="Nunito"/>
              </a:rPr>
              <a:t> Approach</a:t>
            </a:r>
            <a:endParaRPr sz="3000">
              <a:latin typeface="Nunito"/>
              <a:ea typeface="Nunito"/>
              <a:cs typeface="Nunito"/>
              <a:sym typeface="Nunito"/>
            </a:endParaRPr>
          </a:p>
          <a:p>
            <a:pPr indent="0" lvl="0" marL="0" rtl="0" algn="l">
              <a:spcBef>
                <a:spcPts val="0"/>
              </a:spcBef>
              <a:spcAft>
                <a:spcPts val="0"/>
              </a:spcAft>
              <a:buNone/>
            </a:pPr>
            <a:r>
              <a:t/>
            </a:r>
            <a:endParaRPr/>
          </a:p>
        </p:txBody>
      </p:sp>
      <p:sp>
        <p:nvSpPr>
          <p:cNvPr id="108" name="Google Shape;108;g2f5f7324262_0_88"/>
          <p:cNvSpPr txBox="1"/>
          <p:nvPr>
            <p:ph idx="1" type="body"/>
          </p:nvPr>
        </p:nvSpPr>
        <p:spPr>
          <a:xfrm>
            <a:off x="838200" y="1282575"/>
            <a:ext cx="10515600" cy="5183100"/>
          </a:xfrm>
          <a:prstGeom prst="rect">
            <a:avLst/>
          </a:prstGeom>
        </p:spPr>
        <p:txBody>
          <a:bodyPr anchorCtr="0" anchor="t" bIns="45700" lIns="91425" spcFirstLastPara="1" rIns="91425" wrap="square" tIns="45700">
            <a:normAutofit fontScale="62500" lnSpcReduction="10000"/>
          </a:bodyPr>
          <a:lstStyle/>
          <a:p>
            <a:pPr indent="-180975" lvl="0" marL="228600" rtl="0" algn="l">
              <a:spcBef>
                <a:spcPts val="1800"/>
              </a:spcBef>
              <a:spcAft>
                <a:spcPts val="0"/>
              </a:spcAft>
              <a:buSzPct val="100000"/>
              <a:buChar char="•"/>
            </a:pPr>
            <a:r>
              <a:rPr lang="en-US"/>
              <a:t>Our team’s goal was to produce two deliverables:</a:t>
            </a:r>
            <a:endParaRPr/>
          </a:p>
          <a:p>
            <a:pPr indent="-185737" lvl="1" marL="457200" rtl="0" algn="l">
              <a:spcBef>
                <a:spcPts val="1000"/>
              </a:spcBef>
              <a:spcAft>
                <a:spcPts val="0"/>
              </a:spcAft>
              <a:buSzPct val="100000"/>
              <a:buChar char="•"/>
            </a:pPr>
            <a:r>
              <a:rPr lang="en-US"/>
              <a:t>A regression model for predicting the sale price of a home</a:t>
            </a:r>
            <a:endParaRPr/>
          </a:p>
          <a:p>
            <a:pPr indent="-185737" lvl="1" marL="457200" rtl="0" algn="l">
              <a:spcBef>
                <a:spcPts val="1000"/>
              </a:spcBef>
              <a:spcAft>
                <a:spcPts val="0"/>
              </a:spcAft>
              <a:buSzPct val="100000"/>
              <a:buChar char="•"/>
            </a:pPr>
            <a:r>
              <a:rPr lang="en-US"/>
              <a:t>An NLP model which assesses mortgage rate sentiment from news articles</a:t>
            </a:r>
            <a:endParaRPr/>
          </a:p>
          <a:p>
            <a:pPr indent="-185737" lvl="0" marL="228600" rtl="0" algn="l">
              <a:spcBef>
                <a:spcPts val="1800"/>
              </a:spcBef>
              <a:spcAft>
                <a:spcPts val="0"/>
              </a:spcAft>
              <a:buSzPct val="90000"/>
              <a:buChar char="•"/>
            </a:pPr>
            <a:r>
              <a:rPr lang="en-US"/>
              <a:t>For the regression model:</a:t>
            </a:r>
            <a:endParaRPr/>
          </a:p>
          <a:p>
            <a:pPr indent="-185737" lvl="1" marL="457200" rtl="0" algn="l">
              <a:spcBef>
                <a:spcPts val="1000"/>
              </a:spcBef>
              <a:spcAft>
                <a:spcPts val="0"/>
              </a:spcAft>
              <a:buSzPct val="100000"/>
              <a:buChar char="•"/>
            </a:pPr>
            <a:r>
              <a:rPr lang="en-US"/>
              <a:t>4 years of housing data were collected from the MLS</a:t>
            </a:r>
            <a:endParaRPr/>
          </a:p>
          <a:p>
            <a:pPr indent="-185737" lvl="1" marL="457200" rtl="0" algn="l">
              <a:spcBef>
                <a:spcPts val="1000"/>
              </a:spcBef>
              <a:spcAft>
                <a:spcPts val="0"/>
              </a:spcAft>
              <a:buSzPct val="100000"/>
              <a:buChar char="•"/>
            </a:pPr>
            <a:r>
              <a:rPr lang="en-US"/>
              <a:t>Data was cleaned and engineered to produce necessary features</a:t>
            </a:r>
            <a:endParaRPr/>
          </a:p>
          <a:p>
            <a:pPr indent="-185737" lvl="1" marL="457200" rtl="0" algn="l">
              <a:spcBef>
                <a:spcPts val="1000"/>
              </a:spcBef>
              <a:spcAft>
                <a:spcPts val="0"/>
              </a:spcAft>
              <a:buSzPct val="100000"/>
              <a:buChar char="•"/>
            </a:pPr>
            <a:r>
              <a:rPr lang="en-US"/>
              <a:t>Multiple regression models were researched and tested in order to determine the best model for price prediction. These included Random Forest, XGBoost, CatBoost, and LightGBM</a:t>
            </a:r>
            <a:endParaRPr/>
          </a:p>
          <a:p>
            <a:pPr indent="-185737" lvl="0" marL="228600" rtl="0" algn="l">
              <a:spcBef>
                <a:spcPts val="1800"/>
              </a:spcBef>
              <a:spcAft>
                <a:spcPts val="0"/>
              </a:spcAft>
              <a:buSzPct val="90000"/>
              <a:buChar char="•"/>
            </a:pPr>
            <a:r>
              <a:rPr lang="en-US"/>
              <a:t>For the NLP model:</a:t>
            </a:r>
            <a:endParaRPr/>
          </a:p>
          <a:p>
            <a:pPr indent="-185737" lvl="1" marL="457200" rtl="0" algn="l">
              <a:spcBef>
                <a:spcPts val="1000"/>
              </a:spcBef>
              <a:spcAft>
                <a:spcPts val="0"/>
              </a:spcAft>
              <a:buSzPct val="100000"/>
              <a:buChar char="•"/>
            </a:pPr>
            <a:r>
              <a:rPr lang="en-US"/>
              <a:t>BERT (Bidirectional Encoder Representations from Transformers) and VADER ( Valence Aware Dictionary for Sentiment Reasoning) models utilized</a:t>
            </a:r>
            <a:endParaRPr/>
          </a:p>
          <a:p>
            <a:pPr indent="-185737" lvl="1" marL="457200" rtl="0" algn="l">
              <a:spcBef>
                <a:spcPts val="1000"/>
              </a:spcBef>
              <a:spcAft>
                <a:spcPts val="0"/>
              </a:spcAft>
              <a:buSzPct val="100000"/>
              <a:buChar char="•"/>
            </a:pPr>
            <a:r>
              <a:rPr lang="en-US"/>
              <a:t>Total Articles Analyzed: 10,000+</a:t>
            </a:r>
            <a:endParaRPr/>
          </a:p>
          <a:p>
            <a:pPr indent="-185737" lvl="1" marL="457200" rtl="0" algn="l">
              <a:spcBef>
                <a:spcPts val="1000"/>
              </a:spcBef>
              <a:spcAft>
                <a:spcPts val="0"/>
              </a:spcAft>
              <a:buSzPct val="100000"/>
              <a:buChar char="•"/>
            </a:pPr>
            <a:r>
              <a:rPr lang="en-US"/>
              <a:t>Time Range: </a:t>
            </a:r>
            <a:endParaRPr/>
          </a:p>
          <a:p>
            <a:pPr indent="-140017" lvl="2" marL="685800" rtl="0" algn="l">
              <a:spcBef>
                <a:spcPts val="800"/>
              </a:spcBef>
              <a:spcAft>
                <a:spcPts val="0"/>
              </a:spcAft>
              <a:buSzPct val="112500"/>
              <a:buChar char="•"/>
            </a:pPr>
            <a:r>
              <a:rPr lang="en-US"/>
              <a:t>January 2019 to December 2019, General News Articles</a:t>
            </a:r>
            <a:endParaRPr/>
          </a:p>
          <a:p>
            <a:pPr indent="-140017" lvl="3" marL="914400" rtl="0" algn="l">
              <a:spcBef>
                <a:spcPts val="800"/>
              </a:spcBef>
              <a:spcAft>
                <a:spcPts val="0"/>
              </a:spcAft>
              <a:buSzPct val="128571"/>
              <a:buChar char="•"/>
            </a:pPr>
            <a:r>
              <a:rPr lang="en-US"/>
              <a:t>Sources: 20 different news outlets</a:t>
            </a:r>
            <a:endParaRPr/>
          </a:p>
          <a:p>
            <a:pPr indent="-140017" lvl="3" marL="914400" rtl="0" algn="l">
              <a:spcBef>
                <a:spcPts val="800"/>
              </a:spcBef>
              <a:spcAft>
                <a:spcPts val="0"/>
              </a:spcAft>
              <a:buSzPct val="128571"/>
              <a:buChar char="•"/>
            </a:pPr>
            <a:r>
              <a:rPr lang="en-US"/>
              <a:t>Categories: Various topics including politics, crime, business, and technology</a:t>
            </a:r>
            <a:endParaRPr/>
          </a:p>
          <a:p>
            <a:pPr indent="-140017" lvl="2" marL="685800" rtl="0" algn="l">
              <a:spcBef>
                <a:spcPts val="800"/>
              </a:spcBef>
              <a:spcAft>
                <a:spcPts val="0"/>
              </a:spcAft>
              <a:buSzPct val="112500"/>
              <a:buChar char="•"/>
            </a:pPr>
            <a:r>
              <a:rPr lang="en-US"/>
              <a:t>January 2022 to July 2024, New York Times Articles API  based on the following keywords: Real Estate, Federal Reserve, Interest Rates, Home Selling</a:t>
            </a:r>
            <a:endParaRPr/>
          </a:p>
          <a:p>
            <a:pPr indent="-185737" lvl="1" marL="457200" rtl="0" algn="l">
              <a:spcBef>
                <a:spcPts val="1000"/>
              </a:spcBef>
              <a:spcAft>
                <a:spcPts val="0"/>
              </a:spcAft>
              <a:buSzPct val="100000"/>
              <a:buChar char="•"/>
            </a:pPr>
            <a:r>
              <a:rPr lang="en-US"/>
              <a:t>Initial goal to utilize only articles selected based on keywords, encountered API limits requiring the use of general news articles available for public use.</a:t>
            </a:r>
            <a:endParaRPr/>
          </a:p>
          <a:p>
            <a:pPr indent="0" lvl="0" marL="457200" rtl="0" algn="l">
              <a:spcBef>
                <a:spcPts val="18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f67250b2d7_0_7"/>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NLP Conclusions</a:t>
            </a:r>
            <a:endParaRPr/>
          </a:p>
        </p:txBody>
      </p:sp>
      <p:sp>
        <p:nvSpPr>
          <p:cNvPr id="321" name="Google Shape;321;g2f67250b2d7_0_7"/>
          <p:cNvSpPr txBox="1"/>
          <p:nvPr/>
        </p:nvSpPr>
        <p:spPr>
          <a:xfrm>
            <a:off x="1064550" y="1804150"/>
            <a:ext cx="10289400" cy="410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BERT (Bidirectional Encoder Representations from Transformers) and VADER ( Valence Aware Dictionary for Sentiment Reasoning) </a:t>
            </a:r>
            <a:r>
              <a:rPr lang="en-US" sz="2000">
                <a:solidFill>
                  <a:schemeClr val="lt1"/>
                </a:solidFill>
                <a:latin typeface="Century Schoolbook"/>
                <a:ea typeface="Century Schoolbook"/>
                <a:cs typeface="Century Schoolbook"/>
                <a:sym typeface="Century Schoolbook"/>
              </a:rPr>
              <a:t>models</a:t>
            </a:r>
            <a:r>
              <a:rPr lang="en-US" sz="2000">
                <a:solidFill>
                  <a:schemeClr val="lt1"/>
                </a:solidFill>
                <a:latin typeface="Century Schoolbook"/>
                <a:ea typeface="Century Schoolbook"/>
                <a:cs typeface="Century Schoolbook"/>
                <a:sym typeface="Century Schoolbook"/>
              </a:rPr>
              <a:t> </a:t>
            </a:r>
            <a:r>
              <a:rPr lang="en-US" sz="2000">
                <a:solidFill>
                  <a:schemeClr val="lt1"/>
                </a:solidFill>
                <a:latin typeface="Century Schoolbook"/>
                <a:ea typeface="Century Schoolbook"/>
                <a:cs typeface="Century Schoolbook"/>
                <a:sym typeface="Century Schoolbook"/>
              </a:rPr>
              <a:t>indicate</a:t>
            </a:r>
            <a:r>
              <a:rPr lang="en-US" sz="2000">
                <a:solidFill>
                  <a:schemeClr val="lt1"/>
                </a:solidFill>
                <a:latin typeface="Century Schoolbook"/>
                <a:ea typeface="Century Schoolbook"/>
                <a:cs typeface="Century Schoolbook"/>
                <a:sym typeface="Century Schoolbook"/>
              </a:rPr>
              <a:t> positive article sentiment.</a:t>
            </a:r>
            <a:endParaRPr sz="2000">
              <a:solidFill>
                <a:schemeClr val="lt1"/>
              </a:solidFill>
              <a:latin typeface="Century Schoolbook"/>
              <a:ea typeface="Century Schoolbook"/>
              <a:cs typeface="Century Schoolbook"/>
              <a:sym typeface="Century Schoolbook"/>
            </a:endParaRPr>
          </a:p>
          <a:p>
            <a:pPr indent="0" lvl="0" marL="45720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BERT model provide more accurate and nuanced results due to the complexity of financial language and the need to understand subtle sentiment variations whereas VADER works well on simple, short texts where sentiment is straightforward.</a:t>
            </a:r>
            <a:endParaRPr sz="2000">
              <a:solidFill>
                <a:schemeClr val="lt1"/>
              </a:solidFill>
              <a:latin typeface="Century Schoolbook"/>
              <a:ea typeface="Century Schoolbook"/>
              <a:cs typeface="Century Schoolbook"/>
              <a:sym typeface="Century Schoolbook"/>
            </a:endParaRPr>
          </a:p>
          <a:p>
            <a:pPr indent="0" lvl="0" marL="45720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BERT overfitting noted after Epoch 3, training accuracy of 92%</a:t>
            </a:r>
            <a:endParaRPr sz="2000">
              <a:solidFill>
                <a:schemeClr val="lt1"/>
              </a:solidFill>
              <a:latin typeface="Century Schoolbook"/>
              <a:ea typeface="Century Schoolbook"/>
              <a:cs typeface="Century Schoolbook"/>
              <a:sym typeface="Century Schoolbook"/>
            </a:endParaRPr>
          </a:p>
          <a:p>
            <a:pPr indent="0" lvl="0" marL="457200" rtl="0" algn="l">
              <a:spcBef>
                <a:spcPts val="0"/>
              </a:spcBef>
              <a:spcAft>
                <a:spcPts val="0"/>
              </a:spcAft>
              <a:buNone/>
            </a:pPr>
            <a:r>
              <a:t/>
            </a:r>
            <a:endParaRPr sz="2000">
              <a:solidFill>
                <a:schemeClr val="lt1"/>
              </a:solidFill>
              <a:latin typeface="Century Schoolbook"/>
              <a:ea typeface="Century Schoolbook"/>
              <a:cs typeface="Century Schoolbook"/>
              <a:sym typeface="Century Schoolbook"/>
            </a:endParaRPr>
          </a:p>
          <a:p>
            <a:pPr indent="-355600" lvl="0" marL="457200" rtl="0" algn="l">
              <a:spcBef>
                <a:spcPts val="0"/>
              </a:spcBef>
              <a:spcAft>
                <a:spcPts val="0"/>
              </a:spcAft>
              <a:buClr>
                <a:schemeClr val="lt1"/>
              </a:buClr>
              <a:buSzPts val="2000"/>
              <a:buFont typeface="Century Schoolbook"/>
              <a:buChar char="●"/>
            </a:pPr>
            <a:r>
              <a:rPr lang="en-US" sz="2000">
                <a:solidFill>
                  <a:schemeClr val="lt1"/>
                </a:solidFill>
                <a:latin typeface="Century Schoolbook"/>
                <a:ea typeface="Century Schoolbook"/>
                <a:cs typeface="Century Schoolbook"/>
                <a:sym typeface="Century Schoolbook"/>
              </a:rPr>
              <a:t>Larger data set specific to keywords </a:t>
            </a:r>
            <a:r>
              <a:rPr lang="en-US" sz="2000">
                <a:solidFill>
                  <a:schemeClr val="lt1"/>
                </a:solidFill>
                <a:latin typeface="Century Schoolbook"/>
                <a:ea typeface="Century Schoolbook"/>
                <a:cs typeface="Century Schoolbook"/>
                <a:sym typeface="Century Schoolbook"/>
              </a:rPr>
              <a:t>needed.</a:t>
            </a:r>
            <a:endParaRPr sz="2000">
              <a:solidFill>
                <a:schemeClr val="lt1"/>
              </a:solidFill>
              <a:latin typeface="Century Schoolbook"/>
              <a:ea typeface="Century Schoolbook"/>
              <a:cs typeface="Century Schoolbook"/>
              <a:sym typeface="Century Schoolboo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f67250b2d7_0_16"/>
          <p:cNvSpPr txBox="1"/>
          <p:nvPr>
            <p:ph type="title"/>
          </p:nvPr>
        </p:nvSpPr>
        <p:spPr>
          <a:xfrm>
            <a:off x="838200" y="2127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Improvements / Changes</a:t>
            </a:r>
            <a:endParaRPr/>
          </a:p>
        </p:txBody>
      </p:sp>
      <p:sp>
        <p:nvSpPr>
          <p:cNvPr id="328" name="Google Shape;328;g2f67250b2d7_0_16"/>
          <p:cNvSpPr txBox="1"/>
          <p:nvPr>
            <p:ph idx="2" type="body"/>
          </p:nvPr>
        </p:nvSpPr>
        <p:spPr>
          <a:xfrm>
            <a:off x="860625" y="1697700"/>
            <a:ext cx="9694200" cy="4358400"/>
          </a:xfrm>
          <a:prstGeom prst="rect">
            <a:avLst/>
          </a:prstGeom>
        </p:spPr>
        <p:txBody>
          <a:bodyPr anchorCtr="0" anchor="t" bIns="45700" lIns="91425" spcFirstLastPara="1" rIns="91425" wrap="square" tIns="45700">
            <a:noAutofit/>
          </a:bodyPr>
          <a:lstStyle/>
          <a:p>
            <a:pPr indent="-339090" lvl="0" marL="457200" rtl="0" algn="l">
              <a:lnSpc>
                <a:spcPct val="70000"/>
              </a:lnSpc>
              <a:spcBef>
                <a:spcPts val="1800"/>
              </a:spcBef>
              <a:spcAft>
                <a:spcPts val="0"/>
              </a:spcAft>
              <a:buSzPts val="1740"/>
              <a:buChar char="•"/>
            </a:pPr>
            <a:r>
              <a:rPr lang="en-US" sz="1740"/>
              <a:t>Include other spatial features like scalars and geohashes alongside existing features</a:t>
            </a:r>
            <a:endParaRPr sz="1740"/>
          </a:p>
          <a:p>
            <a:pPr indent="0" lvl="0" marL="457200" rtl="0" algn="l">
              <a:lnSpc>
                <a:spcPct val="70000"/>
              </a:lnSpc>
              <a:spcBef>
                <a:spcPts val="1800"/>
              </a:spcBef>
              <a:spcAft>
                <a:spcPts val="0"/>
              </a:spcAft>
              <a:buSzPts val="770"/>
              <a:buNone/>
            </a:pPr>
            <a:r>
              <a:t/>
            </a:r>
            <a:endParaRPr sz="1740"/>
          </a:p>
          <a:p>
            <a:pPr indent="-339090" lvl="0" marL="457200" rtl="0" algn="l">
              <a:lnSpc>
                <a:spcPct val="70000"/>
              </a:lnSpc>
              <a:spcBef>
                <a:spcPts val="1800"/>
              </a:spcBef>
              <a:spcAft>
                <a:spcPts val="0"/>
              </a:spcAft>
              <a:buSzPts val="1740"/>
              <a:buChar char="•"/>
            </a:pPr>
            <a:r>
              <a:rPr lang="en-US" sz="1740"/>
              <a:t>Find a way to improve overfitting on tree models</a:t>
            </a:r>
            <a:endParaRPr sz="1740"/>
          </a:p>
          <a:p>
            <a:pPr indent="0" lvl="0" marL="457200" rtl="0" algn="l">
              <a:lnSpc>
                <a:spcPct val="70000"/>
              </a:lnSpc>
              <a:spcBef>
                <a:spcPts val="1800"/>
              </a:spcBef>
              <a:spcAft>
                <a:spcPts val="0"/>
              </a:spcAft>
              <a:buSzPts val="770"/>
              <a:buNone/>
            </a:pPr>
            <a:r>
              <a:t/>
            </a:r>
            <a:endParaRPr sz="1740"/>
          </a:p>
          <a:p>
            <a:pPr indent="-339090" lvl="0" marL="457200" rtl="0" algn="l">
              <a:lnSpc>
                <a:spcPct val="70000"/>
              </a:lnSpc>
              <a:spcBef>
                <a:spcPts val="1800"/>
              </a:spcBef>
              <a:spcAft>
                <a:spcPts val="0"/>
              </a:spcAft>
              <a:buSzPts val="1740"/>
              <a:buChar char="•"/>
            </a:pPr>
            <a:r>
              <a:rPr lang="en-US" sz="1740"/>
              <a:t>Create pipeline to take in any given address via Gradio, scale data, and perform Lat/Lon conversion to predict home value</a:t>
            </a:r>
            <a:endParaRPr sz="1740"/>
          </a:p>
          <a:p>
            <a:pPr indent="0" lvl="0" marL="457200" rtl="0" algn="l">
              <a:lnSpc>
                <a:spcPct val="70000"/>
              </a:lnSpc>
              <a:spcBef>
                <a:spcPts val="1800"/>
              </a:spcBef>
              <a:spcAft>
                <a:spcPts val="0"/>
              </a:spcAft>
              <a:buSzPts val="770"/>
              <a:buNone/>
            </a:pPr>
            <a:r>
              <a:t/>
            </a:r>
            <a:endParaRPr sz="1740"/>
          </a:p>
          <a:p>
            <a:pPr indent="-339090" lvl="0" marL="457200" rtl="0" algn="l">
              <a:lnSpc>
                <a:spcPct val="70000"/>
              </a:lnSpc>
              <a:spcBef>
                <a:spcPts val="1800"/>
              </a:spcBef>
              <a:spcAft>
                <a:spcPts val="0"/>
              </a:spcAft>
              <a:buSzPts val="1740"/>
              <a:buChar char="•"/>
            </a:pPr>
            <a:r>
              <a:rPr lang="en-US" sz="1740"/>
              <a:t>Incorporate more features alongside NLP sentiment to predict future mortgage rates</a:t>
            </a:r>
            <a:endParaRPr sz="1740"/>
          </a:p>
          <a:p>
            <a:pPr indent="0" lvl="0" marL="457200" rtl="0" algn="l">
              <a:lnSpc>
                <a:spcPct val="70000"/>
              </a:lnSpc>
              <a:spcBef>
                <a:spcPts val="1800"/>
              </a:spcBef>
              <a:spcAft>
                <a:spcPts val="0"/>
              </a:spcAft>
              <a:buSzPts val="770"/>
              <a:buNone/>
            </a:pPr>
            <a:r>
              <a:t/>
            </a:r>
            <a:endParaRPr sz="1740"/>
          </a:p>
          <a:p>
            <a:pPr indent="-339090" lvl="0" marL="457200" rtl="0" algn="l">
              <a:lnSpc>
                <a:spcPct val="70000"/>
              </a:lnSpc>
              <a:spcBef>
                <a:spcPts val="1800"/>
              </a:spcBef>
              <a:spcAft>
                <a:spcPts val="0"/>
              </a:spcAft>
              <a:buSzPts val="1740"/>
              <a:buChar char="•"/>
            </a:pPr>
            <a:r>
              <a:rPr lang="en-US" sz="1740"/>
              <a:t>NLP </a:t>
            </a:r>
            <a:r>
              <a:rPr lang="en-US" sz="1740"/>
              <a:t>sentiment</a:t>
            </a:r>
            <a:r>
              <a:rPr lang="en-US" sz="1740"/>
              <a:t> on </a:t>
            </a:r>
            <a:r>
              <a:rPr lang="en-US" sz="1740"/>
              <a:t>database</a:t>
            </a:r>
            <a:endParaRPr sz="1740"/>
          </a:p>
          <a:p>
            <a:pPr indent="0" lvl="0" marL="457200" rtl="0" algn="l">
              <a:lnSpc>
                <a:spcPct val="70000"/>
              </a:lnSpc>
              <a:spcBef>
                <a:spcPts val="1800"/>
              </a:spcBef>
              <a:spcAft>
                <a:spcPts val="0"/>
              </a:spcAft>
              <a:buSzPts val="770"/>
              <a:buNone/>
            </a:pPr>
            <a:r>
              <a:t/>
            </a:r>
            <a:endParaRPr sz="1740"/>
          </a:p>
          <a:p>
            <a:pPr indent="-339090" lvl="0" marL="457200" rtl="0" algn="l">
              <a:lnSpc>
                <a:spcPct val="70000"/>
              </a:lnSpc>
              <a:spcBef>
                <a:spcPts val="1800"/>
              </a:spcBef>
              <a:spcAft>
                <a:spcPts val="0"/>
              </a:spcAft>
              <a:buSzPts val="1740"/>
              <a:buChar char="•"/>
            </a:pPr>
            <a:r>
              <a:rPr lang="en-US" sz="1740"/>
              <a:t>Create UI, package these items together, alongside others,  to sell to real estate investors as investment tool</a:t>
            </a:r>
            <a:endParaRPr sz="174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f67250b2d7_0_27"/>
          <p:cNvSpPr txBox="1"/>
          <p:nvPr>
            <p:ph type="title"/>
          </p:nvPr>
        </p:nvSpPr>
        <p:spPr>
          <a:xfrm>
            <a:off x="3942225" y="2561450"/>
            <a:ext cx="3431400" cy="1145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800"/>
              <a:t>Questions?</a:t>
            </a:r>
            <a:endParaRPr sz="4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f67250b2d7_0_37"/>
          <p:cNvSpPr txBox="1"/>
          <p:nvPr>
            <p:ph type="title"/>
          </p:nvPr>
        </p:nvSpPr>
        <p:spPr>
          <a:xfrm>
            <a:off x="3942225" y="2561450"/>
            <a:ext cx="4002900" cy="1145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800"/>
              <a:t>Thank You!</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841248" y="3655350"/>
            <a:ext cx="9601200" cy="183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entury Schoolbook"/>
              <a:buNone/>
            </a:pPr>
            <a:r>
              <a:rPr lang="en-US"/>
              <a:t>Regression:</a:t>
            </a:r>
            <a:endParaRPr/>
          </a:p>
          <a:p>
            <a:pPr indent="0" lvl="0" marL="0" rtl="0" algn="l">
              <a:lnSpc>
                <a:spcPct val="90000"/>
              </a:lnSpc>
              <a:spcBef>
                <a:spcPts val="0"/>
              </a:spcBef>
              <a:spcAft>
                <a:spcPts val="0"/>
              </a:spcAft>
              <a:buClr>
                <a:schemeClr val="dk1"/>
              </a:buClr>
              <a:buSzPts val="5200"/>
              <a:buFont typeface="Century Schoolbook"/>
              <a:buNone/>
            </a:pPr>
            <a:r>
              <a:rPr lang="en-US"/>
              <a:t>Data Engineering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f67bd534a9_0_4"/>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1100"/>
              <a:buFont typeface="Arial"/>
              <a:buNone/>
            </a:pPr>
            <a:r>
              <a:rPr lang="en-US" sz="3000">
                <a:latin typeface="Nunito"/>
                <a:ea typeface="Nunito"/>
                <a:cs typeface="Nunito"/>
                <a:sym typeface="Nunito"/>
              </a:rPr>
              <a:t>Data Engineering</a:t>
            </a:r>
            <a:endParaRPr sz="3000">
              <a:latin typeface="Nunito"/>
              <a:ea typeface="Nunito"/>
              <a:cs typeface="Nunito"/>
              <a:sym typeface="Nunito"/>
            </a:endParaRPr>
          </a:p>
          <a:p>
            <a:pPr indent="0" lvl="0" marL="0" rtl="0" algn="l">
              <a:spcBef>
                <a:spcPts val="0"/>
              </a:spcBef>
              <a:spcAft>
                <a:spcPts val="0"/>
              </a:spcAft>
              <a:buNone/>
            </a:pPr>
            <a:r>
              <a:t/>
            </a:r>
            <a:endParaRPr/>
          </a:p>
        </p:txBody>
      </p:sp>
      <p:sp>
        <p:nvSpPr>
          <p:cNvPr id="120" name="Google Shape;120;g2f67bd534a9_0_4"/>
          <p:cNvSpPr txBox="1"/>
          <p:nvPr>
            <p:ph idx="1" type="body"/>
          </p:nvPr>
        </p:nvSpPr>
        <p:spPr>
          <a:xfrm>
            <a:off x="838200" y="1510225"/>
            <a:ext cx="10515600" cy="4666800"/>
          </a:xfrm>
          <a:prstGeom prst="rect">
            <a:avLst/>
          </a:prstGeom>
        </p:spPr>
        <p:txBody>
          <a:bodyPr anchorCtr="0" anchor="t" bIns="45700" lIns="91425" spcFirstLastPara="1" rIns="91425" wrap="square" tIns="45700">
            <a:normAutofit lnSpcReduction="10000"/>
          </a:bodyPr>
          <a:lstStyle/>
          <a:p>
            <a:pPr indent="-228600" lvl="0" marL="228600" marR="0" rtl="0" algn="l">
              <a:lnSpc>
                <a:spcPct val="90000"/>
              </a:lnSpc>
              <a:spcBef>
                <a:spcPts val="1800"/>
              </a:spcBef>
              <a:spcAft>
                <a:spcPts val="0"/>
              </a:spcAft>
              <a:buSzPts val="2000"/>
              <a:buChar char="•"/>
            </a:pPr>
            <a:r>
              <a:rPr lang="en-US"/>
              <a:t>Four years worth of real estate data were collected from the MLS, including features such as Address, City, Zip, Beds, Baths, Sqft, Acres, etc.</a:t>
            </a:r>
            <a:br>
              <a:rPr lang="en-US"/>
            </a:br>
            <a:endParaRPr/>
          </a:p>
          <a:p>
            <a:pPr indent="-228600" lvl="0" marL="228600" marR="0" rtl="0" algn="l">
              <a:lnSpc>
                <a:spcPct val="90000"/>
              </a:lnSpc>
              <a:spcBef>
                <a:spcPts val="1800"/>
              </a:spcBef>
              <a:spcAft>
                <a:spcPts val="0"/>
              </a:spcAft>
              <a:buSzPts val="2000"/>
              <a:buChar char="•"/>
            </a:pPr>
            <a:r>
              <a:rPr lang="en-US"/>
              <a:t>Only single-family homes were utilized, and only cities which contained 1000 or more data points</a:t>
            </a:r>
            <a:br>
              <a:rPr lang="en-US"/>
            </a:br>
            <a:endParaRPr/>
          </a:p>
          <a:p>
            <a:pPr indent="-228600" lvl="0" marL="228600" marR="0" rtl="0" algn="l">
              <a:lnSpc>
                <a:spcPct val="90000"/>
              </a:lnSpc>
              <a:spcBef>
                <a:spcPts val="1800"/>
              </a:spcBef>
              <a:spcAft>
                <a:spcPts val="0"/>
              </a:spcAft>
              <a:buSzPts val="2000"/>
              <a:buChar char="•"/>
            </a:pPr>
            <a:r>
              <a:rPr lang="en-US"/>
              <a:t>Primarily null columns were removed (subdivision, neighborhood), along with any rows containing features whose values fell outside 3 standard deviations of the mean</a:t>
            </a:r>
            <a:br>
              <a:rPr lang="en-US"/>
            </a:br>
            <a:endParaRPr/>
          </a:p>
          <a:p>
            <a:pPr indent="-228600" lvl="0" marL="228600" marR="0" rtl="0" algn="l">
              <a:lnSpc>
                <a:spcPct val="90000"/>
              </a:lnSpc>
              <a:spcBef>
                <a:spcPts val="1800"/>
              </a:spcBef>
              <a:spcAft>
                <a:spcPts val="0"/>
              </a:spcAft>
              <a:buSzPts val="2000"/>
              <a:buChar char="•"/>
            </a:pPr>
            <a:r>
              <a:rPr lang="en-US"/>
              <a:t>Using a python library, addresses were converted to lat and lon coordinates</a:t>
            </a:r>
            <a:br>
              <a:rPr lang="en-US"/>
            </a:br>
            <a:endParaRPr/>
          </a:p>
          <a:p>
            <a:pPr indent="-228600" lvl="0" marL="228600" marR="0" rtl="0" algn="l">
              <a:lnSpc>
                <a:spcPct val="90000"/>
              </a:lnSpc>
              <a:spcBef>
                <a:spcPts val="1800"/>
              </a:spcBef>
              <a:spcAft>
                <a:spcPts val="0"/>
              </a:spcAft>
              <a:buSzPts val="2000"/>
              <a:buChar char="•"/>
            </a:pPr>
            <a:r>
              <a:rPr lang="en-US"/>
              <a:t>Data was scaled to make it suitable for the models</a:t>
            </a:r>
            <a:br>
              <a:rPr lang="en-US"/>
            </a:br>
            <a:endParaRPr/>
          </a:p>
          <a:p>
            <a:pPr indent="-228600" lvl="0" marL="228600" marR="0" rtl="0" algn="l">
              <a:lnSpc>
                <a:spcPct val="90000"/>
              </a:lnSpc>
              <a:spcBef>
                <a:spcPts val="1800"/>
              </a:spcBef>
              <a:spcAft>
                <a:spcPts val="0"/>
              </a:spcAft>
              <a:buSzPts val="2000"/>
              <a:buChar char="•"/>
            </a:pPr>
            <a:r>
              <a:rPr lang="en-US"/>
              <a:t>Cities were one-hot encoded to handle categorical aspects</a:t>
            </a:r>
            <a:endParaRPr sz="212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f67bd534a9_0_25"/>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1100"/>
              <a:buFont typeface="Arial"/>
              <a:buNone/>
            </a:pPr>
            <a:r>
              <a:rPr lang="en-US" sz="3000">
                <a:latin typeface="Nunito"/>
                <a:ea typeface="Nunito"/>
                <a:cs typeface="Nunito"/>
                <a:sym typeface="Nunito"/>
              </a:rPr>
              <a:t>Data Engineering</a:t>
            </a:r>
            <a:endParaRPr sz="3000">
              <a:latin typeface="Nunito"/>
              <a:ea typeface="Nunito"/>
              <a:cs typeface="Nunito"/>
              <a:sym typeface="Nunito"/>
            </a:endParaRPr>
          </a:p>
          <a:p>
            <a:pPr indent="0" lvl="0" marL="0" rtl="0" algn="l">
              <a:spcBef>
                <a:spcPts val="0"/>
              </a:spcBef>
              <a:spcAft>
                <a:spcPts val="0"/>
              </a:spcAft>
              <a:buNone/>
            </a:pPr>
            <a:r>
              <a:t/>
            </a:r>
            <a:endParaRPr/>
          </a:p>
        </p:txBody>
      </p:sp>
      <p:sp>
        <p:nvSpPr>
          <p:cNvPr id="127" name="Google Shape;127;g2f67bd534a9_0_25"/>
          <p:cNvSpPr txBox="1"/>
          <p:nvPr>
            <p:ph idx="1" type="body"/>
          </p:nvPr>
        </p:nvSpPr>
        <p:spPr>
          <a:xfrm>
            <a:off x="838200" y="1510225"/>
            <a:ext cx="10515600" cy="4666800"/>
          </a:xfrm>
          <a:prstGeom prst="rect">
            <a:avLst/>
          </a:prstGeom>
        </p:spPr>
        <p:txBody>
          <a:bodyPr anchorCtr="0" anchor="t" bIns="45700" lIns="91425" spcFirstLastPara="1" rIns="91425" wrap="square" tIns="45700">
            <a:normAutofit lnSpcReduction="10000"/>
          </a:bodyPr>
          <a:lstStyle/>
          <a:p>
            <a:pPr indent="-228600" lvl="0" marL="228600" rtl="0" algn="l">
              <a:spcBef>
                <a:spcPts val="1800"/>
              </a:spcBef>
              <a:spcAft>
                <a:spcPts val="0"/>
              </a:spcAft>
              <a:buSzPts val="2000"/>
              <a:buChar char="•"/>
            </a:pPr>
            <a:r>
              <a:rPr lang="en-US"/>
              <a:t>Because neither latitude nor longitude by themselves have a direct effect on the sale price of the home, we needed a way to combine these two features</a:t>
            </a:r>
            <a:endParaRPr/>
          </a:p>
          <a:p>
            <a:pPr indent="0" lvl="0" marL="228600" rtl="0" algn="l">
              <a:spcBef>
                <a:spcPts val="1800"/>
              </a:spcBef>
              <a:spcAft>
                <a:spcPts val="0"/>
              </a:spcAft>
              <a:buNone/>
            </a:pPr>
            <a:r>
              <a:t/>
            </a:r>
            <a:endParaRPr/>
          </a:p>
          <a:p>
            <a:pPr indent="-215900" lvl="0" marL="228600" rtl="0" algn="l">
              <a:spcBef>
                <a:spcPts val="1800"/>
              </a:spcBef>
              <a:spcAft>
                <a:spcPts val="0"/>
              </a:spcAft>
              <a:buSzPts val="1800"/>
              <a:buChar char="•"/>
            </a:pPr>
            <a:r>
              <a:rPr lang="en-US"/>
              <a:t>Multiple methods for combining lat and lon data were researched, such as euclidean scalars, geohashing, and embedding</a:t>
            </a:r>
            <a:endParaRPr/>
          </a:p>
          <a:p>
            <a:pPr indent="0" lvl="0" marL="228600" rtl="0" algn="l">
              <a:spcBef>
                <a:spcPts val="1800"/>
              </a:spcBef>
              <a:spcAft>
                <a:spcPts val="0"/>
              </a:spcAft>
              <a:buNone/>
            </a:pPr>
            <a:r>
              <a:t/>
            </a:r>
            <a:endParaRPr/>
          </a:p>
          <a:p>
            <a:pPr indent="-215900" lvl="0" marL="228600" rtl="0" algn="l">
              <a:spcBef>
                <a:spcPts val="1800"/>
              </a:spcBef>
              <a:spcAft>
                <a:spcPts val="0"/>
              </a:spcAft>
              <a:buSzPts val="1800"/>
              <a:buChar char="•"/>
            </a:pPr>
            <a:r>
              <a:rPr lang="en-US"/>
              <a:t>It was decided to create a deep learning neural network, from which spatial features could be extracted from the dense layers, and plugged back into the regression models using a hybrid approach</a:t>
            </a:r>
            <a:endParaRPr/>
          </a:p>
          <a:p>
            <a:pPr indent="0" lvl="0" marL="228600" rtl="0" algn="l">
              <a:spcBef>
                <a:spcPts val="1800"/>
              </a:spcBef>
              <a:spcAft>
                <a:spcPts val="0"/>
              </a:spcAft>
              <a:buNone/>
            </a:pPr>
            <a:r>
              <a:t/>
            </a:r>
            <a:endParaRPr/>
          </a:p>
          <a:p>
            <a:pPr indent="-215900" lvl="0" marL="228600" rtl="0" algn="l">
              <a:spcBef>
                <a:spcPts val="1800"/>
              </a:spcBef>
              <a:spcAft>
                <a:spcPts val="0"/>
              </a:spcAft>
              <a:buSzPts val="1800"/>
              <a:buChar char="•"/>
            </a:pPr>
            <a:r>
              <a:rPr lang="en-US"/>
              <a:t>32 spatial features were generated from the NN and plugged back into the data to be used for the regressor models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f67bd534a9_0_32"/>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1100"/>
              <a:buFont typeface="Arial"/>
              <a:buNone/>
            </a:pPr>
            <a:r>
              <a:rPr lang="en-US" sz="3000">
                <a:latin typeface="Nunito"/>
                <a:ea typeface="Nunito"/>
                <a:cs typeface="Nunito"/>
                <a:sym typeface="Nunito"/>
              </a:rPr>
              <a:t>Data Engineering</a:t>
            </a:r>
            <a:endParaRPr sz="3000">
              <a:latin typeface="Nunito"/>
              <a:ea typeface="Nunito"/>
              <a:cs typeface="Nunito"/>
              <a:sym typeface="Nunito"/>
            </a:endParaRPr>
          </a:p>
          <a:p>
            <a:pPr indent="0" lvl="0" marL="0" rtl="0" algn="l">
              <a:spcBef>
                <a:spcPts val="0"/>
              </a:spcBef>
              <a:spcAft>
                <a:spcPts val="0"/>
              </a:spcAft>
              <a:buNone/>
            </a:pPr>
            <a:r>
              <a:t/>
            </a:r>
            <a:endParaRPr/>
          </a:p>
        </p:txBody>
      </p:sp>
      <p:sp>
        <p:nvSpPr>
          <p:cNvPr id="134" name="Google Shape;134;g2f67bd534a9_0_32"/>
          <p:cNvSpPr txBox="1"/>
          <p:nvPr>
            <p:ph idx="1" type="body"/>
          </p:nvPr>
        </p:nvSpPr>
        <p:spPr>
          <a:xfrm>
            <a:off x="838200" y="1510225"/>
            <a:ext cx="10515600" cy="4666800"/>
          </a:xfrm>
          <a:prstGeom prst="rect">
            <a:avLst/>
          </a:prstGeom>
        </p:spPr>
        <p:txBody>
          <a:bodyPr anchorCtr="0" anchor="t" bIns="45700" lIns="91425" spcFirstLastPara="1" rIns="91425" wrap="square" tIns="45700">
            <a:normAutofit/>
          </a:bodyPr>
          <a:lstStyle/>
          <a:p>
            <a:pPr indent="-241300" lvl="0" marL="228600" rtl="0" algn="l">
              <a:spcBef>
                <a:spcPts val="1800"/>
              </a:spcBef>
              <a:spcAft>
                <a:spcPts val="0"/>
              </a:spcAft>
              <a:buSzPts val="2000"/>
              <a:buChar char="•"/>
            </a:pPr>
            <a:r>
              <a:rPr lang="en-US"/>
              <a:t>Interestingly, the best results from the Random Forest model were obtained when utilizing both the Lat/Lon and embedded spatial data. Choosing only one of the two options resulted in lower scores.</a:t>
            </a:r>
            <a:endParaRPr/>
          </a:p>
          <a:p>
            <a:pPr indent="-228600" lvl="0" marL="228600" rtl="0" algn="l">
              <a:spcBef>
                <a:spcPts val="1800"/>
              </a:spcBef>
              <a:spcAft>
                <a:spcPts val="0"/>
              </a:spcAft>
              <a:buSzPts val="1800"/>
              <a:buChar char="•"/>
            </a:pPr>
            <a:r>
              <a:rPr lang="en-US"/>
              <a:t>By using this embedded approach alongside the Lat and Lon, we were able to significantly improve on the results from our last project</a:t>
            </a:r>
            <a:endParaRPr/>
          </a:p>
          <a:p>
            <a:pPr indent="-228600" lvl="0" marL="228600" rtl="0" algn="l">
              <a:spcBef>
                <a:spcPts val="1800"/>
              </a:spcBef>
              <a:spcAft>
                <a:spcPts val="0"/>
              </a:spcAft>
              <a:buSzPts val="1800"/>
              <a:buChar char="•"/>
            </a:pPr>
            <a:r>
              <a:rPr lang="en-US"/>
              <a:t>Because tree-based models like Random Forest and XGBoost handle redundant data well, leaving both sets of features in the data proved to be beneficial</a:t>
            </a:r>
            <a:endParaRPr/>
          </a:p>
        </p:txBody>
      </p:sp>
      <p:pic>
        <p:nvPicPr>
          <p:cNvPr id="135" name="Google Shape;135;g2f67bd534a9_0_32"/>
          <p:cNvPicPr preferRelativeResize="0"/>
          <p:nvPr/>
        </p:nvPicPr>
        <p:blipFill>
          <a:blip r:embed="rId3">
            <a:alphaModFix/>
          </a:blip>
          <a:stretch>
            <a:fillRect/>
          </a:stretch>
        </p:blipFill>
        <p:spPr>
          <a:xfrm>
            <a:off x="2265028" y="4157025"/>
            <a:ext cx="7661950" cy="226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f67bd534a9_0_0"/>
          <p:cNvSpPr txBox="1"/>
          <p:nvPr>
            <p:ph type="title"/>
          </p:nvPr>
        </p:nvSpPr>
        <p:spPr>
          <a:xfrm>
            <a:off x="888450" y="3655325"/>
            <a:ext cx="10415100" cy="183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Century Schoolbook"/>
              <a:buNone/>
            </a:pPr>
            <a:r>
              <a:rPr lang="en-US"/>
              <a:t>Regression:</a:t>
            </a:r>
            <a:endParaRPr/>
          </a:p>
          <a:p>
            <a:pPr indent="0" lvl="0" marL="0" rtl="0" algn="l">
              <a:lnSpc>
                <a:spcPct val="90000"/>
              </a:lnSpc>
              <a:spcBef>
                <a:spcPts val="0"/>
              </a:spcBef>
              <a:spcAft>
                <a:spcPts val="0"/>
              </a:spcAft>
              <a:buClr>
                <a:schemeClr val="dk1"/>
              </a:buClr>
              <a:buSzPts val="5200"/>
              <a:buFont typeface="Century Schoolbook"/>
              <a:buNone/>
            </a:pPr>
            <a:r>
              <a:rPr lang="en-US"/>
              <a:t>CatBoost Modules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f67bd534a9_1_6"/>
          <p:cNvSpPr txBox="1"/>
          <p:nvPr>
            <p:ph type="title"/>
          </p:nvPr>
        </p:nvSpPr>
        <p:spPr>
          <a:xfrm>
            <a:off x="838200" y="365126"/>
            <a:ext cx="10515600" cy="1145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47" name="Google Shape;147;g2f67bd534a9_1_6"/>
          <p:cNvSpPr txBox="1"/>
          <p:nvPr>
            <p:ph idx="1" type="body"/>
          </p:nvPr>
        </p:nvSpPr>
        <p:spPr>
          <a:xfrm>
            <a:off x="8397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48" name="Google Shape;148;g2f67bd534a9_1_6"/>
          <p:cNvSpPr txBox="1"/>
          <p:nvPr>
            <p:ph idx="2" type="body"/>
          </p:nvPr>
        </p:nvSpPr>
        <p:spPr>
          <a:xfrm>
            <a:off x="8397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sp>
        <p:nvSpPr>
          <p:cNvPr id="149" name="Google Shape;149;g2f67bd534a9_1_6"/>
          <p:cNvSpPr txBox="1"/>
          <p:nvPr>
            <p:ph idx="3" type="body"/>
          </p:nvPr>
        </p:nvSpPr>
        <p:spPr>
          <a:xfrm>
            <a:off x="6326188" y="1828800"/>
            <a:ext cx="5029200" cy="6858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150" name="Google Shape;150;g2f67bd534a9_1_6"/>
          <p:cNvSpPr txBox="1"/>
          <p:nvPr>
            <p:ph idx="4" type="body"/>
          </p:nvPr>
        </p:nvSpPr>
        <p:spPr>
          <a:xfrm>
            <a:off x="6326188" y="2514600"/>
            <a:ext cx="5029200" cy="3675000"/>
          </a:xfrm>
          <a:prstGeom prst="rect">
            <a:avLst/>
          </a:prstGeom>
        </p:spPr>
        <p:txBody>
          <a:bodyPr anchorCtr="0" anchor="t" bIns="45700" lIns="91425" spcFirstLastPara="1" rIns="91425" wrap="square" tIns="45700">
            <a:normAutofit/>
          </a:bodyPr>
          <a:lstStyle/>
          <a:p>
            <a:pPr indent="0" lvl="0" marL="0" rtl="0" algn="l">
              <a:spcBef>
                <a:spcPts val="1800"/>
              </a:spcBef>
              <a:spcAft>
                <a:spcPts val="0"/>
              </a:spcAft>
              <a:buNone/>
            </a:pPr>
            <a:r>
              <a:t/>
            </a:r>
            <a:endParaRPr/>
          </a:p>
        </p:txBody>
      </p:sp>
      <p:pic>
        <p:nvPicPr>
          <p:cNvPr id="151" name="Google Shape;151;g2f67bd534a9_1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2024-08-14T01:09:38Z</dcterms:created>
  <dc:creator>C Wright</dc:creator>
</cp:coreProperties>
</file>